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82" r:id="rId2"/>
    <p:sldId id="257" r:id="rId3"/>
    <p:sldId id="272" r:id="rId4"/>
    <p:sldId id="261" r:id="rId5"/>
    <p:sldId id="262" r:id="rId6"/>
    <p:sldId id="264" r:id="rId7"/>
    <p:sldId id="283" r:id="rId8"/>
    <p:sldId id="268" r:id="rId9"/>
    <p:sldId id="284" r:id="rId10"/>
    <p:sldId id="267" r:id="rId11"/>
    <p:sldId id="285" r:id="rId12"/>
    <p:sldId id="279" r:id="rId13"/>
    <p:sldId id="286"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E2E330C1-9674-4C7B-87BA-58B13E04267F}" type="datetimeFigureOut">
              <a:rPr lang="en-US" smtClean="0"/>
              <a:t>5/3/2023</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20A5B811-12A5-426F-9AC8-F3CFC3CCDC93}" type="slidenum">
              <a:rPr lang="en-US" smtClean="0"/>
              <a:t>‹#›</a:t>
            </a:fld>
            <a:endParaRPr lang="en-US"/>
          </a:p>
        </p:txBody>
      </p:sp>
    </p:spTree>
    <p:extLst>
      <p:ext uri="{BB962C8B-B14F-4D97-AF65-F5344CB8AC3E}">
        <p14:creationId xmlns:p14="http://schemas.microsoft.com/office/powerpoint/2010/main" val="132725441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E330C1-9674-4C7B-87BA-58B13E04267F}"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5B811-12A5-426F-9AC8-F3CFC3CCDC93}" type="slidenum">
              <a:rPr lang="en-US" smtClean="0"/>
              <a:t>‹#›</a:t>
            </a:fld>
            <a:endParaRPr lang="en-US"/>
          </a:p>
        </p:txBody>
      </p:sp>
    </p:spTree>
    <p:extLst>
      <p:ext uri="{BB962C8B-B14F-4D97-AF65-F5344CB8AC3E}">
        <p14:creationId xmlns:p14="http://schemas.microsoft.com/office/powerpoint/2010/main" val="3060379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E2E330C1-9674-4C7B-87BA-58B13E04267F}" type="datetimeFigureOut">
              <a:rPr lang="en-US" smtClean="0"/>
              <a:t>5/3/2023</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20A5B811-12A5-426F-9AC8-F3CFC3CCDC93}" type="slidenum">
              <a:rPr lang="en-US" smtClean="0"/>
              <a:t>‹#›</a:t>
            </a:fld>
            <a:endParaRPr lang="en-US"/>
          </a:p>
        </p:txBody>
      </p:sp>
    </p:spTree>
    <p:extLst>
      <p:ext uri="{BB962C8B-B14F-4D97-AF65-F5344CB8AC3E}">
        <p14:creationId xmlns:p14="http://schemas.microsoft.com/office/powerpoint/2010/main" val="269439464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E330C1-9674-4C7B-87BA-58B13E04267F}"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20A5B811-12A5-426F-9AC8-F3CFC3CCDC93}" type="slidenum">
              <a:rPr lang="en-US" smtClean="0"/>
              <a:t>‹#›</a:t>
            </a:fld>
            <a:endParaRPr lang="en-US"/>
          </a:p>
        </p:txBody>
      </p:sp>
    </p:spTree>
    <p:extLst>
      <p:ext uri="{BB962C8B-B14F-4D97-AF65-F5344CB8AC3E}">
        <p14:creationId xmlns:p14="http://schemas.microsoft.com/office/powerpoint/2010/main" val="2637800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E2E330C1-9674-4C7B-87BA-58B13E04267F}" type="datetimeFigureOut">
              <a:rPr lang="en-US" smtClean="0"/>
              <a:t>5/3/2023</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20A5B811-12A5-426F-9AC8-F3CFC3CCDC93}" type="slidenum">
              <a:rPr lang="en-US" smtClean="0"/>
              <a:t>‹#›</a:t>
            </a:fld>
            <a:endParaRPr lang="en-US"/>
          </a:p>
        </p:txBody>
      </p:sp>
    </p:spTree>
    <p:extLst>
      <p:ext uri="{BB962C8B-B14F-4D97-AF65-F5344CB8AC3E}">
        <p14:creationId xmlns:p14="http://schemas.microsoft.com/office/powerpoint/2010/main" val="105827037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E330C1-9674-4C7B-87BA-58B13E04267F}"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5B811-12A5-426F-9AC8-F3CFC3CCDC93}" type="slidenum">
              <a:rPr lang="en-US" smtClean="0"/>
              <a:t>‹#›</a:t>
            </a:fld>
            <a:endParaRPr lang="en-US"/>
          </a:p>
        </p:txBody>
      </p:sp>
    </p:spTree>
    <p:extLst>
      <p:ext uri="{BB962C8B-B14F-4D97-AF65-F5344CB8AC3E}">
        <p14:creationId xmlns:p14="http://schemas.microsoft.com/office/powerpoint/2010/main" val="16609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E330C1-9674-4C7B-87BA-58B13E04267F}" type="datetimeFigureOut">
              <a:rPr lang="en-US" smtClean="0"/>
              <a:t>5/3/2023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A5B811-12A5-426F-9AC8-F3CFC3CCDC93}" type="slidenum">
              <a:rPr lang="en-US" smtClean="0"/>
              <a:t>‹#›</a:t>
            </a:fld>
            <a:endParaRPr lang="en-US"/>
          </a:p>
        </p:txBody>
      </p:sp>
    </p:spTree>
    <p:extLst>
      <p:ext uri="{BB962C8B-B14F-4D97-AF65-F5344CB8AC3E}">
        <p14:creationId xmlns:p14="http://schemas.microsoft.com/office/powerpoint/2010/main" val="3029342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E330C1-9674-4C7B-87BA-58B13E04267F}" type="datetimeFigureOut">
              <a:rPr lang="en-US" smtClean="0"/>
              <a:t>5/3/2023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A5B811-12A5-426F-9AC8-F3CFC3CCDC93}" type="slidenum">
              <a:rPr lang="en-US" smtClean="0"/>
              <a:t>‹#›</a:t>
            </a:fld>
            <a:endParaRPr lang="en-US"/>
          </a:p>
        </p:txBody>
      </p:sp>
    </p:spTree>
    <p:extLst>
      <p:ext uri="{BB962C8B-B14F-4D97-AF65-F5344CB8AC3E}">
        <p14:creationId xmlns:p14="http://schemas.microsoft.com/office/powerpoint/2010/main" val="2683572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E330C1-9674-4C7B-87BA-58B13E04267F}" type="datetimeFigureOut">
              <a:rPr lang="en-US" smtClean="0"/>
              <a:t>5/3/2023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A5B811-12A5-426F-9AC8-F3CFC3CCDC93}" type="slidenum">
              <a:rPr lang="en-US" smtClean="0"/>
              <a:t>‹#›</a:t>
            </a:fld>
            <a:endParaRPr lang="en-US"/>
          </a:p>
        </p:txBody>
      </p:sp>
    </p:spTree>
    <p:extLst>
      <p:ext uri="{BB962C8B-B14F-4D97-AF65-F5344CB8AC3E}">
        <p14:creationId xmlns:p14="http://schemas.microsoft.com/office/powerpoint/2010/main" val="3678928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E2E330C1-9674-4C7B-87BA-58B13E04267F}" type="datetimeFigureOut">
              <a:rPr lang="en-US" smtClean="0"/>
              <a:t>5/3/2023</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20A5B811-12A5-426F-9AC8-F3CFC3CCDC93}" type="slidenum">
              <a:rPr lang="en-US" smtClean="0"/>
              <a:t>‹#›</a:t>
            </a:fld>
            <a:endParaRPr lang="en-US"/>
          </a:p>
        </p:txBody>
      </p:sp>
    </p:spTree>
    <p:extLst>
      <p:ext uri="{BB962C8B-B14F-4D97-AF65-F5344CB8AC3E}">
        <p14:creationId xmlns:p14="http://schemas.microsoft.com/office/powerpoint/2010/main" val="49831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E330C1-9674-4C7B-87BA-58B13E04267F}"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5B811-12A5-426F-9AC8-F3CFC3CCDC93}" type="slidenum">
              <a:rPr lang="en-US" smtClean="0"/>
              <a:t>‹#›</a:t>
            </a:fld>
            <a:endParaRPr lang="en-US"/>
          </a:p>
        </p:txBody>
      </p:sp>
    </p:spTree>
    <p:extLst>
      <p:ext uri="{BB962C8B-B14F-4D97-AF65-F5344CB8AC3E}">
        <p14:creationId xmlns:p14="http://schemas.microsoft.com/office/powerpoint/2010/main" val="361828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E2E330C1-9674-4C7B-87BA-58B13E04267F}" type="datetimeFigureOut">
              <a:rPr lang="en-US" smtClean="0"/>
              <a:t>5/3/2023</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20A5B811-12A5-426F-9AC8-F3CFC3CCDC93}"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449101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590835" y="2132406"/>
            <a:ext cx="11010331" cy="3466532"/>
          </a:xfrm>
          <a:prstGeom prst="rect">
            <a:avLst/>
          </a:prstGeom>
        </p:spPr>
        <p:txBody>
          <a:bodyPr vert="horz" lIns="91440" tIns="45720" rIns="91440" bIns="45720" rtlCol="0" anchor="b">
            <a:normAutofit fontScale="90000" lnSpcReduction="100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900" b="1" dirty="0">
                <a:solidFill>
                  <a:schemeClr val="tx1"/>
                </a:solidFill>
              </a:rPr>
              <a:t>Geospatial Indices as a measure of Influential and managing priority situation of groundwater storage anomaly</a:t>
            </a:r>
            <a:br>
              <a:rPr lang="en-US" b="1" dirty="0">
                <a:solidFill>
                  <a:schemeClr val="bg2">
                    <a:lumMod val="10000"/>
                  </a:schemeClr>
                </a:solidFill>
              </a:rPr>
            </a:br>
            <a:endParaRPr lang="en-US" b="1" dirty="0">
              <a:solidFill>
                <a:schemeClr val="bg2">
                  <a:lumMod val="10000"/>
                </a:schemeClr>
              </a:solidFill>
            </a:endParaRPr>
          </a:p>
          <a:p>
            <a:pPr algn="ctr"/>
            <a:r>
              <a:rPr lang="en-US" sz="1800" b="1" dirty="0">
                <a:solidFill>
                  <a:schemeClr val="bg2">
                    <a:lumMod val="10000"/>
                  </a:schemeClr>
                </a:solidFill>
              </a:rPr>
              <a:t>by </a:t>
            </a:r>
          </a:p>
          <a:p>
            <a:pPr algn="ctr"/>
            <a:br>
              <a:rPr lang="en-US" sz="1800" b="1" dirty="0">
                <a:solidFill>
                  <a:schemeClr val="bg2">
                    <a:lumMod val="10000"/>
                  </a:schemeClr>
                </a:solidFill>
              </a:rPr>
            </a:br>
            <a:r>
              <a:rPr lang="en-US" sz="2500" b="1" dirty="0">
                <a:solidFill>
                  <a:schemeClr val="bg2">
                    <a:lumMod val="10000"/>
                  </a:schemeClr>
                </a:solidFill>
              </a:rPr>
              <a:t>Dr. Khalid Mahmood</a:t>
            </a:r>
            <a:br>
              <a:rPr lang="en-US" sz="1800" b="1" dirty="0">
                <a:solidFill>
                  <a:schemeClr val="bg2">
                    <a:lumMod val="10000"/>
                  </a:schemeClr>
                </a:solidFill>
              </a:rPr>
            </a:br>
            <a:r>
              <a:rPr lang="en-US" sz="1600" dirty="0">
                <a:solidFill>
                  <a:schemeClr val="bg2">
                    <a:lumMod val="10000"/>
                  </a:schemeClr>
                </a:solidFill>
              </a:rPr>
              <a:t>(Space4water Professional)</a:t>
            </a:r>
          </a:p>
          <a:p>
            <a:pPr algn="ctr"/>
            <a:endParaRPr lang="en-US" sz="2100" b="1" dirty="0">
              <a:solidFill>
                <a:schemeClr val="bg2">
                  <a:lumMod val="10000"/>
                </a:schemeClr>
              </a:solidFill>
            </a:endParaRPr>
          </a:p>
          <a:p>
            <a:pPr algn="ctr"/>
            <a:r>
              <a:rPr lang="en-US" sz="2100" b="1" dirty="0">
                <a:solidFill>
                  <a:schemeClr val="bg2">
                    <a:lumMod val="10000"/>
                  </a:schemeClr>
                </a:solidFill>
              </a:rPr>
              <a:t>(Assistant Professor, </a:t>
            </a:r>
            <a:r>
              <a:rPr lang="en-US" sz="2100" dirty="0">
                <a:solidFill>
                  <a:schemeClr val="bg2">
                    <a:lumMod val="10000"/>
                  </a:schemeClr>
                </a:solidFill>
              </a:rPr>
              <a:t>Space Science, university of the Punjab, Pakistan</a:t>
            </a:r>
            <a:r>
              <a:rPr lang="en-US" sz="2100" b="1" dirty="0">
                <a:solidFill>
                  <a:schemeClr val="bg2">
                    <a:lumMod val="10000"/>
                  </a:schemeClr>
                </a:solidFill>
              </a:rPr>
              <a:t>) </a:t>
            </a:r>
          </a:p>
          <a:p>
            <a:pPr algn="ctr"/>
            <a:r>
              <a:rPr lang="en-US" sz="2100" b="1" dirty="0">
                <a:solidFill>
                  <a:schemeClr val="bg2">
                    <a:lumMod val="10000"/>
                  </a:schemeClr>
                </a:solidFill>
              </a:rPr>
              <a:t>(Co-PI, </a:t>
            </a:r>
            <a:r>
              <a:rPr lang="en-US" sz="2100" dirty="0">
                <a:solidFill>
                  <a:schemeClr val="bg2">
                    <a:lumMod val="10000"/>
                  </a:schemeClr>
                </a:solidFill>
              </a:rPr>
              <a:t>Remote Sensing, </a:t>
            </a:r>
            <a:r>
              <a:rPr lang="en-US" sz="2100" dirty="0" err="1">
                <a:solidFill>
                  <a:schemeClr val="bg2">
                    <a:lumMod val="10000"/>
                  </a:schemeClr>
                </a:solidFill>
              </a:rPr>
              <a:t>gis</a:t>
            </a:r>
            <a:r>
              <a:rPr lang="en-US" sz="2100" dirty="0">
                <a:solidFill>
                  <a:schemeClr val="bg2">
                    <a:lumMod val="10000"/>
                  </a:schemeClr>
                </a:solidFill>
              </a:rPr>
              <a:t> and climatic research lab, </a:t>
            </a:r>
            <a:r>
              <a:rPr lang="en-US" sz="2100" dirty="0" err="1">
                <a:solidFill>
                  <a:schemeClr val="bg2">
                    <a:lumMod val="10000"/>
                  </a:schemeClr>
                </a:solidFill>
              </a:rPr>
              <a:t>ncgsa</a:t>
            </a:r>
            <a:r>
              <a:rPr lang="en-US" sz="2100" dirty="0">
                <a:solidFill>
                  <a:schemeClr val="bg2">
                    <a:lumMod val="10000"/>
                  </a:schemeClr>
                </a:solidFill>
              </a:rPr>
              <a:t>, Pakistan</a:t>
            </a:r>
            <a:r>
              <a:rPr lang="en-US" sz="2100" b="1" dirty="0">
                <a:solidFill>
                  <a:schemeClr val="bg2">
                    <a:lumMod val="10000"/>
                  </a:schemeClr>
                </a:solidFill>
              </a:rPr>
              <a:t>)</a:t>
            </a:r>
          </a:p>
          <a:p>
            <a:pPr algn="ctr"/>
            <a:endParaRPr lang="en-US" sz="2100" b="1" dirty="0">
              <a:solidFill>
                <a:schemeClr val="bg2">
                  <a:lumMod val="10000"/>
                </a:schemeClr>
              </a:solidFill>
            </a:endParaRPr>
          </a:p>
        </p:txBody>
      </p:sp>
      <p:sp>
        <p:nvSpPr>
          <p:cNvPr id="12" name="Title 1"/>
          <p:cNvSpPr>
            <a:spLocks noGrp="1"/>
          </p:cNvSpPr>
          <p:nvPr>
            <p:ph type="title"/>
          </p:nvPr>
        </p:nvSpPr>
        <p:spPr>
          <a:xfrm>
            <a:off x="1157438" y="875154"/>
            <a:ext cx="10058400" cy="643235"/>
          </a:xfrm>
          <a:noFill/>
        </p:spPr>
        <p:txBody>
          <a:bodyPr>
            <a:normAutofit fontScale="90000"/>
          </a:bodyPr>
          <a:lstStyle/>
          <a:p>
            <a:pPr algn="ctr"/>
            <a:br>
              <a:rPr lang="en-US" sz="2400" b="1" dirty="0">
                <a:latin typeface="Arial Black" panose="020B0A04020102020204" pitchFamily="34" charset="0"/>
              </a:rPr>
            </a:br>
            <a:r>
              <a:rPr lang="en-US" sz="2400" b="1" dirty="0">
                <a:latin typeface="Arial Black" panose="020B0A04020102020204" pitchFamily="34" charset="0"/>
              </a:rPr>
              <a:t>Space technology for water resource management and hydrology</a:t>
            </a:r>
          </a:p>
        </p:txBody>
      </p:sp>
      <p:pic>
        <p:nvPicPr>
          <p:cNvPr id="3" name="Picture 8">
            <a:extLst>
              <a:ext uri="{FF2B5EF4-FFF2-40B4-BE49-F238E27FC236}">
                <a16:creationId xmlns:a16="http://schemas.microsoft.com/office/drawing/2014/main" id="{0F04F3C0-650B-9C69-95E2-6BDA5930DB5E}"/>
              </a:ext>
            </a:extLst>
          </p:cNvPr>
          <p:cNvPicPr>
            <a:picLocks noChangeAspect="1"/>
          </p:cNvPicPr>
          <p:nvPr/>
        </p:nvPicPr>
        <p:blipFill>
          <a:blip r:embed="rId2" cstate="print"/>
          <a:stretch>
            <a:fillRect/>
          </a:stretch>
        </p:blipFill>
        <p:spPr>
          <a:xfrm>
            <a:off x="4625486" y="5459521"/>
            <a:ext cx="854044" cy="1097280"/>
          </a:xfrm>
          <a:prstGeom prst="rect">
            <a:avLst/>
          </a:prstGeom>
        </p:spPr>
      </p:pic>
      <p:pic>
        <p:nvPicPr>
          <p:cNvPr id="4" name="Picture 11">
            <a:extLst>
              <a:ext uri="{FF2B5EF4-FFF2-40B4-BE49-F238E27FC236}">
                <a16:creationId xmlns:a16="http://schemas.microsoft.com/office/drawing/2014/main" id="{0D76D306-8C07-D703-27A5-627BF83DB96F}"/>
              </a:ext>
            </a:extLst>
          </p:cNvPr>
          <p:cNvPicPr>
            <a:picLocks noChangeAspect="1"/>
          </p:cNvPicPr>
          <p:nvPr/>
        </p:nvPicPr>
        <p:blipFill>
          <a:blip r:embed="rId3" cstate="print"/>
          <a:stretch>
            <a:fillRect/>
          </a:stretch>
        </p:blipFill>
        <p:spPr>
          <a:xfrm>
            <a:off x="7865651" y="5459521"/>
            <a:ext cx="877251" cy="1097280"/>
          </a:xfrm>
          <a:prstGeom prst="rect">
            <a:avLst/>
          </a:prstGeom>
        </p:spPr>
      </p:pic>
      <p:pic>
        <p:nvPicPr>
          <p:cNvPr id="6" name="Picture 5">
            <a:extLst>
              <a:ext uri="{FF2B5EF4-FFF2-40B4-BE49-F238E27FC236}">
                <a16:creationId xmlns:a16="http://schemas.microsoft.com/office/drawing/2014/main" id="{90475D8B-829A-A8FD-038C-B998A863AC0E}"/>
              </a:ext>
            </a:extLst>
          </p:cNvPr>
          <p:cNvPicPr>
            <a:picLocks noChangeAspect="1"/>
          </p:cNvPicPr>
          <p:nvPr/>
        </p:nvPicPr>
        <p:blipFill rotWithShape="1">
          <a:blip r:embed="rId4"/>
          <a:srcRect l="15093" t="6201" r="14689" b="9232"/>
          <a:stretch/>
        </p:blipFill>
        <p:spPr>
          <a:xfrm>
            <a:off x="2930315" y="5459521"/>
            <a:ext cx="1080150" cy="1097280"/>
          </a:xfrm>
          <a:prstGeom prst="rect">
            <a:avLst/>
          </a:prstGeom>
        </p:spPr>
      </p:pic>
      <p:pic>
        <p:nvPicPr>
          <p:cNvPr id="7" name="Picture 33">
            <a:extLst>
              <a:ext uri="{FF2B5EF4-FFF2-40B4-BE49-F238E27FC236}">
                <a16:creationId xmlns:a16="http://schemas.microsoft.com/office/drawing/2014/main" id="{A314C2A4-1AF8-141E-1A49-7188800958F7}"/>
              </a:ext>
            </a:extLst>
          </p:cNvPr>
          <p:cNvPicPr>
            <a:picLocks noChangeAspect="1"/>
          </p:cNvPicPr>
          <p:nvPr/>
        </p:nvPicPr>
        <p:blipFill rotWithShape="1">
          <a:blip r:embed="rId5" cstate="print">
            <a:clrChange>
              <a:clrFrom>
                <a:srgbClr val="FFFFFF"/>
              </a:clrFrom>
              <a:clrTo>
                <a:srgbClr val="FFFFFF">
                  <a:alpha val="0"/>
                </a:srgbClr>
              </a:clrTo>
            </a:clrChange>
          </a:blip>
          <a:srcRect l="26597" t="30344" r="10529"/>
          <a:stretch>
            <a:fillRect/>
          </a:stretch>
        </p:blipFill>
        <p:spPr bwMode="auto">
          <a:xfrm>
            <a:off x="6075709" y="5459521"/>
            <a:ext cx="1167633" cy="1097280"/>
          </a:xfrm>
          <a:prstGeom prst="rect">
            <a:avLst/>
          </a:prstGeom>
          <a:ln>
            <a:noFill/>
          </a:ln>
        </p:spPr>
      </p:pic>
    </p:spTree>
    <p:extLst>
      <p:ext uri="{BB962C8B-B14F-4D97-AF65-F5344CB8AC3E}">
        <p14:creationId xmlns:p14="http://schemas.microsoft.com/office/powerpoint/2010/main" val="1486403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5" name="Rectangle 24">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620" y="471809"/>
            <a:ext cx="3511233" cy="3779995"/>
          </a:xfrm>
        </p:spPr>
        <p:txBody>
          <a:bodyPr vert="horz" lIns="91440" tIns="45720" rIns="91440" bIns="45720" rtlCol="0" anchor="ctr">
            <a:normAutofit fontScale="90000"/>
          </a:bodyPr>
          <a:lstStyle/>
          <a:p>
            <a:pPr algn="ctr"/>
            <a:br>
              <a:rPr lang="en-US" sz="3600" dirty="0">
                <a:solidFill>
                  <a:srgbClr val="FFFFFF"/>
                </a:solidFill>
              </a:rPr>
            </a:br>
            <a:br>
              <a:rPr lang="en-US" sz="4000" dirty="0">
                <a:solidFill>
                  <a:srgbClr val="FFFFFF"/>
                </a:solidFill>
              </a:rPr>
            </a:br>
            <a:r>
              <a:rPr lang="en-US" sz="4000" dirty="0">
                <a:solidFill>
                  <a:srgbClr val="FFFFFF"/>
                </a:solidFill>
              </a:rPr>
              <a:t>Results and Discussion </a:t>
            </a:r>
            <a:br>
              <a:rPr lang="en-US" sz="3600" dirty="0">
                <a:solidFill>
                  <a:srgbClr val="FFFFFF"/>
                </a:solidFill>
              </a:rPr>
            </a:br>
            <a:br>
              <a:rPr lang="en-US" sz="3600" dirty="0">
                <a:solidFill>
                  <a:srgbClr val="FFFFFF"/>
                </a:solidFill>
              </a:rPr>
            </a:br>
            <a:br>
              <a:rPr lang="en-US" sz="3600" dirty="0">
                <a:solidFill>
                  <a:srgbClr val="FFFFFF"/>
                </a:solidFill>
              </a:rPr>
            </a:br>
            <a:r>
              <a:rPr lang="en-US" sz="2000" dirty="0">
                <a:solidFill>
                  <a:srgbClr val="FFFFFF"/>
                </a:solidFill>
              </a:rPr>
              <a:t>Spatial Impact of controlling Factors on GWSA</a:t>
            </a:r>
            <a:endParaRPr lang="en-US" sz="3600" dirty="0">
              <a:solidFill>
                <a:srgbClr val="FFFFFF"/>
              </a:solidFill>
            </a:endParaRPr>
          </a:p>
        </p:txBody>
      </p:sp>
      <p:sp>
        <p:nvSpPr>
          <p:cNvPr id="27" name="Rectangle 26">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10" name="Picture 9" descr="Chart, surface chart&#10;&#10;Description automatically generated">
            <a:extLst>
              <a:ext uri="{FF2B5EF4-FFF2-40B4-BE49-F238E27FC236}">
                <a16:creationId xmlns:a16="http://schemas.microsoft.com/office/drawing/2014/main" id="{0449A7CD-F4CC-5147-3311-5034F8C3A66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215" b="1"/>
          <a:stretch/>
        </p:blipFill>
        <p:spPr bwMode="auto">
          <a:xfrm>
            <a:off x="4262404" y="186610"/>
            <a:ext cx="7797920" cy="6492240"/>
          </a:xfrm>
          <a:prstGeom prst="rect">
            <a:avLst/>
          </a:pr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2680372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013800"/>
          </a:xfrm>
        </p:spPr>
        <p:txBody>
          <a:bodyPr vert="horz" lIns="91440" tIns="45720" rIns="91440" bIns="45720" rtlCol="0">
            <a:normAutofit fontScale="90000"/>
          </a:bodyPr>
          <a:lstStyle/>
          <a:p>
            <a:pPr>
              <a:lnSpc>
                <a:spcPct val="90000"/>
              </a:lnSpc>
            </a:pPr>
            <a:br>
              <a:rPr lang="en-US" sz="3100" dirty="0">
                <a:solidFill>
                  <a:srgbClr val="FFFEFF"/>
                </a:solidFill>
              </a:rPr>
            </a:br>
            <a:br>
              <a:rPr lang="en-US" sz="3100" dirty="0">
                <a:solidFill>
                  <a:srgbClr val="FFFEFF"/>
                </a:solidFill>
              </a:rPr>
            </a:br>
            <a:br>
              <a:rPr lang="en-US" sz="3100" dirty="0">
                <a:solidFill>
                  <a:srgbClr val="FFFEFF"/>
                </a:solidFill>
              </a:rPr>
            </a:br>
            <a:br>
              <a:rPr lang="en-US" sz="3100" dirty="0">
                <a:solidFill>
                  <a:srgbClr val="FFFEFF"/>
                </a:solidFill>
              </a:rPr>
            </a:br>
            <a:br>
              <a:rPr lang="en-US" sz="3100" dirty="0">
                <a:solidFill>
                  <a:srgbClr val="FFFEFF"/>
                </a:solidFill>
              </a:rPr>
            </a:br>
            <a:br>
              <a:rPr lang="en-US" sz="3100" dirty="0">
                <a:solidFill>
                  <a:srgbClr val="FFFEFF"/>
                </a:solidFill>
              </a:rPr>
            </a:br>
            <a:br>
              <a:rPr lang="en-US" sz="3100" dirty="0">
                <a:solidFill>
                  <a:srgbClr val="FFFEFF"/>
                </a:solidFill>
              </a:rPr>
            </a:br>
            <a:r>
              <a:rPr lang="en-US" sz="3100" dirty="0">
                <a:solidFill>
                  <a:srgbClr val="FFFEFF"/>
                </a:solidFill>
              </a:rPr>
              <a:t>Results and Discussion</a:t>
            </a:r>
            <a:br>
              <a:rPr lang="en-US" sz="3100" dirty="0">
                <a:solidFill>
                  <a:srgbClr val="FFFEFF"/>
                </a:solidFill>
              </a:rPr>
            </a:br>
            <a:br>
              <a:rPr lang="en-US" sz="1100" dirty="0">
                <a:solidFill>
                  <a:srgbClr val="FFFEFF"/>
                </a:solidFill>
              </a:rPr>
            </a:br>
            <a:r>
              <a:rPr lang="en-US" sz="2000" i="0" dirty="0">
                <a:effectLst/>
                <a:latin typeface="Times New Roman" panose="02020603050405020304" pitchFamily="18" charset="0"/>
                <a:ea typeface="Calibri" panose="020F0502020204030204" pitchFamily="34" charset="0"/>
                <a:cs typeface="Times New Roman" panose="02020603050405020304" pitchFamily="18" charset="0"/>
              </a:rPr>
              <a:t>Regional classification of Influence and management factors of GWSA</a:t>
            </a:r>
            <a:br>
              <a:rPr lang="en-US" sz="1800" i="1" dirty="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br>
            <a:endParaRPr lang="en-US" sz="1100" dirty="0">
              <a:solidFill>
                <a:srgbClr val="FFFEFF"/>
              </a:solidFill>
            </a:endParaRPr>
          </a:p>
        </p:txBody>
      </p:sp>
      <p:graphicFrame>
        <p:nvGraphicFramePr>
          <p:cNvPr id="5" name="Content Placeholder 4">
            <a:extLst>
              <a:ext uri="{FF2B5EF4-FFF2-40B4-BE49-F238E27FC236}">
                <a16:creationId xmlns:a16="http://schemas.microsoft.com/office/drawing/2014/main" id="{9FA598CC-5A10-37A2-2142-04CBEC1F0B9F}"/>
              </a:ext>
            </a:extLst>
          </p:cNvPr>
          <p:cNvGraphicFramePr>
            <a:graphicFrameLocks noGrp="1"/>
          </p:cNvGraphicFramePr>
          <p:nvPr>
            <p:ph idx="1"/>
            <p:extLst>
              <p:ext uri="{D42A27DB-BD31-4B8C-83A1-F6EECF244321}">
                <p14:modId xmlns:p14="http://schemas.microsoft.com/office/powerpoint/2010/main" val="4074751299"/>
              </p:ext>
            </p:extLst>
          </p:nvPr>
        </p:nvGraphicFramePr>
        <p:xfrm>
          <a:off x="780221" y="1940766"/>
          <a:ext cx="10631561" cy="4467360"/>
        </p:xfrm>
        <a:graphic>
          <a:graphicData uri="http://schemas.openxmlformats.org/drawingml/2006/table">
            <a:tbl>
              <a:tblPr firstRow="1" firstCol="1" bandRow="1">
                <a:tableStyleId>{5C22544A-7EE6-4342-B048-85BDC9FD1C3A}</a:tableStyleId>
              </a:tblPr>
              <a:tblGrid>
                <a:gridCol w="1691572">
                  <a:extLst>
                    <a:ext uri="{9D8B030D-6E8A-4147-A177-3AD203B41FA5}">
                      <a16:colId xmlns:a16="http://schemas.microsoft.com/office/drawing/2014/main" val="853082643"/>
                    </a:ext>
                  </a:extLst>
                </a:gridCol>
                <a:gridCol w="2089541">
                  <a:extLst>
                    <a:ext uri="{9D8B030D-6E8A-4147-A177-3AD203B41FA5}">
                      <a16:colId xmlns:a16="http://schemas.microsoft.com/office/drawing/2014/main" val="2427892407"/>
                    </a:ext>
                  </a:extLst>
                </a:gridCol>
                <a:gridCol w="1022913">
                  <a:extLst>
                    <a:ext uri="{9D8B030D-6E8A-4147-A177-3AD203B41FA5}">
                      <a16:colId xmlns:a16="http://schemas.microsoft.com/office/drawing/2014/main" val="2755593963"/>
                    </a:ext>
                  </a:extLst>
                </a:gridCol>
                <a:gridCol w="1362770">
                  <a:extLst>
                    <a:ext uri="{9D8B030D-6E8A-4147-A177-3AD203B41FA5}">
                      <a16:colId xmlns:a16="http://schemas.microsoft.com/office/drawing/2014/main" val="176344159"/>
                    </a:ext>
                  </a:extLst>
                </a:gridCol>
                <a:gridCol w="1694784">
                  <a:extLst>
                    <a:ext uri="{9D8B030D-6E8A-4147-A177-3AD203B41FA5}">
                      <a16:colId xmlns:a16="http://schemas.microsoft.com/office/drawing/2014/main" val="3646397059"/>
                    </a:ext>
                  </a:extLst>
                </a:gridCol>
                <a:gridCol w="1647727">
                  <a:extLst>
                    <a:ext uri="{9D8B030D-6E8A-4147-A177-3AD203B41FA5}">
                      <a16:colId xmlns:a16="http://schemas.microsoft.com/office/drawing/2014/main" val="3206417083"/>
                    </a:ext>
                  </a:extLst>
                </a:gridCol>
                <a:gridCol w="1122254">
                  <a:extLst>
                    <a:ext uri="{9D8B030D-6E8A-4147-A177-3AD203B41FA5}">
                      <a16:colId xmlns:a16="http://schemas.microsoft.com/office/drawing/2014/main" val="3676532271"/>
                    </a:ext>
                  </a:extLst>
                </a:gridCol>
              </a:tblGrid>
              <a:tr h="273504">
                <a:tc gridSpan="2">
                  <a:txBody>
                    <a:bodyPr/>
                    <a:lstStyle/>
                    <a:p>
                      <a:pPr marL="0" marR="0" algn="ctr">
                        <a:lnSpc>
                          <a:spcPct val="107000"/>
                        </a:lnSpc>
                        <a:spcBef>
                          <a:spcPts val="0"/>
                        </a:spcBef>
                        <a:spcAft>
                          <a:spcPts val="0"/>
                        </a:spcAft>
                      </a:pPr>
                      <a:r>
                        <a:rPr lang="en-US" sz="1800">
                          <a:effectLst/>
                        </a:rPr>
                        <a:t>Region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hMerge="1">
                  <a:txBody>
                    <a:bodyPr/>
                    <a:lstStyle/>
                    <a:p>
                      <a:endParaRPr lang="en-US"/>
                    </a:p>
                  </a:txBody>
                  <a:tcPr/>
                </a:tc>
                <a:tc>
                  <a:txBody>
                    <a:bodyPr/>
                    <a:lstStyle/>
                    <a:p>
                      <a:pPr marL="0" marR="0" algn="ctr">
                        <a:lnSpc>
                          <a:spcPct val="107000"/>
                        </a:lnSpc>
                        <a:spcBef>
                          <a:spcPts val="0"/>
                        </a:spcBef>
                        <a:spcAft>
                          <a:spcPts val="0"/>
                        </a:spcAft>
                      </a:pPr>
                      <a:r>
                        <a:rPr lang="en-US" sz="1800">
                          <a:effectLst/>
                        </a:rPr>
                        <a:t>India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Pakistan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Afghanistan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Bangladesh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Nepal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extLst>
                  <a:ext uri="{0D108BD9-81ED-4DB2-BD59-A6C34878D82A}">
                    <a16:rowId xmlns:a16="http://schemas.microsoft.com/office/drawing/2014/main" val="2331256131"/>
                  </a:ext>
                </a:extLst>
              </a:tr>
              <a:tr h="273504">
                <a:tc rowSpan="2">
                  <a:txBody>
                    <a:bodyPr/>
                    <a:lstStyle/>
                    <a:p>
                      <a:pPr marL="0" marR="0">
                        <a:lnSpc>
                          <a:spcPct val="107000"/>
                        </a:lnSpc>
                        <a:spcBef>
                          <a:spcPts val="0"/>
                        </a:spcBef>
                        <a:spcAft>
                          <a:spcPts val="0"/>
                        </a:spcAft>
                      </a:pPr>
                      <a:r>
                        <a:rPr lang="en-US" sz="1800">
                          <a:effectLst/>
                        </a:rPr>
                        <a:t>PoP</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nSpc>
                          <a:spcPct val="107000"/>
                        </a:lnSpc>
                        <a:spcBef>
                          <a:spcPts val="0"/>
                        </a:spcBef>
                        <a:spcAft>
                          <a:spcPts val="0"/>
                        </a:spcAft>
                      </a:pPr>
                      <a:r>
                        <a:rPr lang="en-US" sz="1800">
                          <a:effectLst/>
                        </a:rPr>
                        <a:t>Influence Factor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4.03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1.64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1.84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0.52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0.63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extLst>
                  <a:ext uri="{0D108BD9-81ED-4DB2-BD59-A6C34878D82A}">
                    <a16:rowId xmlns:a16="http://schemas.microsoft.com/office/drawing/2014/main" val="1466901261"/>
                  </a:ext>
                </a:extLst>
              </a:tr>
              <a:tr h="273504">
                <a:tc vMerge="1">
                  <a:txBody>
                    <a:bodyPr/>
                    <a:lstStyle/>
                    <a:p>
                      <a:endParaRPr lang="en-US"/>
                    </a:p>
                  </a:txBody>
                  <a:tcPr/>
                </a:tc>
                <a:tc>
                  <a:txBody>
                    <a:bodyPr/>
                    <a:lstStyle/>
                    <a:p>
                      <a:pPr marL="0" marR="0">
                        <a:lnSpc>
                          <a:spcPct val="107000"/>
                        </a:lnSpc>
                        <a:spcBef>
                          <a:spcPts val="0"/>
                        </a:spcBef>
                        <a:spcAft>
                          <a:spcPts val="0"/>
                        </a:spcAft>
                      </a:pPr>
                      <a:r>
                        <a:rPr lang="en-US" sz="1800">
                          <a:effectLst/>
                        </a:rPr>
                        <a:t>Controlling Trend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-0.94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0.85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0.66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0.34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-9.7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extLst>
                  <a:ext uri="{0D108BD9-81ED-4DB2-BD59-A6C34878D82A}">
                    <a16:rowId xmlns:a16="http://schemas.microsoft.com/office/drawing/2014/main" val="2797696417"/>
                  </a:ext>
                </a:extLst>
              </a:tr>
              <a:tr h="273504">
                <a:tc rowSpan="2">
                  <a:txBody>
                    <a:bodyPr/>
                    <a:lstStyle/>
                    <a:p>
                      <a:pPr marL="0" marR="0">
                        <a:lnSpc>
                          <a:spcPct val="107000"/>
                        </a:lnSpc>
                        <a:spcBef>
                          <a:spcPts val="0"/>
                        </a:spcBef>
                        <a:spcAft>
                          <a:spcPts val="0"/>
                        </a:spcAft>
                      </a:pPr>
                      <a:r>
                        <a:rPr lang="en-US" sz="1800">
                          <a:effectLst/>
                        </a:rPr>
                        <a:t>RO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nSpc>
                          <a:spcPct val="107000"/>
                        </a:lnSpc>
                        <a:spcBef>
                          <a:spcPts val="0"/>
                        </a:spcBef>
                        <a:spcAft>
                          <a:spcPts val="0"/>
                        </a:spcAft>
                      </a:pPr>
                      <a:r>
                        <a:rPr lang="en-US" sz="1800">
                          <a:effectLst/>
                        </a:rPr>
                        <a:t>Influence Factor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8.36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0.48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6.3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1.49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extLst>
                  <a:ext uri="{0D108BD9-81ED-4DB2-BD59-A6C34878D82A}">
                    <a16:rowId xmlns:a16="http://schemas.microsoft.com/office/drawing/2014/main" val="1296763784"/>
                  </a:ext>
                </a:extLst>
              </a:tr>
              <a:tr h="273504">
                <a:tc vMerge="1">
                  <a:txBody>
                    <a:bodyPr/>
                    <a:lstStyle/>
                    <a:p>
                      <a:endParaRPr lang="en-US"/>
                    </a:p>
                  </a:txBody>
                  <a:tcPr/>
                </a:tc>
                <a:tc>
                  <a:txBody>
                    <a:bodyPr/>
                    <a:lstStyle/>
                    <a:p>
                      <a:pPr marL="0" marR="0">
                        <a:lnSpc>
                          <a:spcPct val="107000"/>
                        </a:lnSpc>
                        <a:spcBef>
                          <a:spcPts val="0"/>
                        </a:spcBef>
                        <a:spcAft>
                          <a:spcPts val="0"/>
                        </a:spcAft>
                      </a:pPr>
                      <a:r>
                        <a:rPr lang="en-US" sz="1800">
                          <a:effectLst/>
                        </a:rPr>
                        <a:t>Controlling Trend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2.33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-8.9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-4.03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-3.81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1.88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extLst>
                  <a:ext uri="{0D108BD9-81ED-4DB2-BD59-A6C34878D82A}">
                    <a16:rowId xmlns:a16="http://schemas.microsoft.com/office/drawing/2014/main" val="3608859026"/>
                  </a:ext>
                </a:extLst>
              </a:tr>
              <a:tr h="273504">
                <a:tc rowSpan="2">
                  <a:txBody>
                    <a:bodyPr/>
                    <a:lstStyle/>
                    <a:p>
                      <a:pPr marL="0" marR="0">
                        <a:lnSpc>
                          <a:spcPct val="107000"/>
                        </a:lnSpc>
                        <a:spcBef>
                          <a:spcPts val="0"/>
                        </a:spcBef>
                        <a:spcAft>
                          <a:spcPts val="0"/>
                        </a:spcAft>
                      </a:pPr>
                      <a:r>
                        <a:rPr lang="en-US" sz="1800">
                          <a:effectLst/>
                        </a:rPr>
                        <a:t>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nSpc>
                          <a:spcPct val="107000"/>
                        </a:lnSpc>
                        <a:spcBef>
                          <a:spcPts val="0"/>
                        </a:spcBef>
                        <a:spcAft>
                          <a:spcPts val="0"/>
                        </a:spcAft>
                      </a:pPr>
                      <a:r>
                        <a:rPr lang="en-US" sz="1800">
                          <a:effectLst/>
                        </a:rPr>
                        <a:t>Influence Factor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6.65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1.12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1.71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2.8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0.45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extLst>
                  <a:ext uri="{0D108BD9-81ED-4DB2-BD59-A6C34878D82A}">
                    <a16:rowId xmlns:a16="http://schemas.microsoft.com/office/drawing/2014/main" val="2616638871"/>
                  </a:ext>
                </a:extLst>
              </a:tr>
              <a:tr h="273504">
                <a:tc vMerge="1">
                  <a:txBody>
                    <a:bodyPr/>
                    <a:lstStyle/>
                    <a:p>
                      <a:endParaRPr lang="en-US"/>
                    </a:p>
                  </a:txBody>
                  <a:tcPr/>
                </a:tc>
                <a:tc>
                  <a:txBody>
                    <a:bodyPr/>
                    <a:lstStyle/>
                    <a:p>
                      <a:pPr marL="0" marR="0">
                        <a:lnSpc>
                          <a:spcPct val="107000"/>
                        </a:lnSpc>
                        <a:spcBef>
                          <a:spcPts val="0"/>
                        </a:spcBef>
                        <a:spcAft>
                          <a:spcPts val="0"/>
                        </a:spcAft>
                      </a:pPr>
                      <a:r>
                        <a:rPr lang="en-US" sz="1800">
                          <a:effectLst/>
                        </a:rPr>
                        <a:t>Controlling Trend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8.07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2.15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-1.69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2.84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-2.24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extLst>
                  <a:ext uri="{0D108BD9-81ED-4DB2-BD59-A6C34878D82A}">
                    <a16:rowId xmlns:a16="http://schemas.microsoft.com/office/drawing/2014/main" val="197732335"/>
                  </a:ext>
                </a:extLst>
              </a:tr>
              <a:tr h="273504">
                <a:tc rowSpan="2">
                  <a:txBody>
                    <a:bodyPr/>
                    <a:lstStyle/>
                    <a:p>
                      <a:pPr marL="0" marR="0">
                        <a:lnSpc>
                          <a:spcPct val="107000"/>
                        </a:lnSpc>
                        <a:spcBef>
                          <a:spcPts val="0"/>
                        </a:spcBef>
                        <a:spcAft>
                          <a:spcPts val="0"/>
                        </a:spcAft>
                      </a:pPr>
                      <a:r>
                        <a:rPr lang="en-US" sz="1800">
                          <a:effectLst/>
                        </a:rPr>
                        <a:t>P</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nSpc>
                          <a:spcPct val="107000"/>
                        </a:lnSpc>
                        <a:spcBef>
                          <a:spcPts val="0"/>
                        </a:spcBef>
                        <a:spcAft>
                          <a:spcPts val="0"/>
                        </a:spcAft>
                      </a:pPr>
                      <a:r>
                        <a:rPr lang="en-US" sz="1800">
                          <a:effectLst/>
                        </a:rPr>
                        <a:t>Influence Factor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11.3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14.8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5.61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10.83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8.05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extLst>
                  <a:ext uri="{0D108BD9-81ED-4DB2-BD59-A6C34878D82A}">
                    <a16:rowId xmlns:a16="http://schemas.microsoft.com/office/drawing/2014/main" val="869337961"/>
                  </a:ext>
                </a:extLst>
              </a:tr>
              <a:tr h="273504">
                <a:tc vMerge="1">
                  <a:txBody>
                    <a:bodyPr/>
                    <a:lstStyle/>
                    <a:p>
                      <a:endParaRPr lang="en-US"/>
                    </a:p>
                  </a:txBody>
                  <a:tcPr/>
                </a:tc>
                <a:tc>
                  <a:txBody>
                    <a:bodyPr/>
                    <a:lstStyle/>
                    <a:p>
                      <a:pPr marL="0" marR="0">
                        <a:lnSpc>
                          <a:spcPct val="107000"/>
                        </a:lnSpc>
                        <a:spcBef>
                          <a:spcPts val="0"/>
                        </a:spcBef>
                        <a:spcAft>
                          <a:spcPts val="0"/>
                        </a:spcAft>
                      </a:pPr>
                      <a:r>
                        <a:rPr lang="en-US" sz="1800">
                          <a:effectLst/>
                        </a:rPr>
                        <a:t>Controlling Trend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2.15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-1.84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-0.6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2.17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0.44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extLst>
                  <a:ext uri="{0D108BD9-81ED-4DB2-BD59-A6C34878D82A}">
                    <a16:rowId xmlns:a16="http://schemas.microsoft.com/office/drawing/2014/main" val="3827869094"/>
                  </a:ext>
                </a:extLst>
              </a:tr>
              <a:tr h="273504">
                <a:tc rowSpan="2">
                  <a:txBody>
                    <a:bodyPr/>
                    <a:lstStyle/>
                    <a:p>
                      <a:pPr marL="0" marR="0">
                        <a:lnSpc>
                          <a:spcPct val="107000"/>
                        </a:lnSpc>
                        <a:spcBef>
                          <a:spcPts val="0"/>
                        </a:spcBef>
                        <a:spcAft>
                          <a:spcPts val="0"/>
                        </a:spcAft>
                      </a:pPr>
                      <a:r>
                        <a:rPr lang="en-US" sz="1800">
                          <a:effectLst/>
                        </a:rPr>
                        <a:t>NDVI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nSpc>
                          <a:spcPct val="107000"/>
                        </a:lnSpc>
                        <a:spcBef>
                          <a:spcPts val="0"/>
                        </a:spcBef>
                        <a:spcAft>
                          <a:spcPts val="0"/>
                        </a:spcAft>
                      </a:pPr>
                      <a:r>
                        <a:rPr lang="en-US" sz="1800">
                          <a:effectLst/>
                        </a:rPr>
                        <a:t>Influence Factor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0.73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1.99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0.71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2.73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1.6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extLst>
                  <a:ext uri="{0D108BD9-81ED-4DB2-BD59-A6C34878D82A}">
                    <a16:rowId xmlns:a16="http://schemas.microsoft.com/office/drawing/2014/main" val="69897429"/>
                  </a:ext>
                </a:extLst>
              </a:tr>
              <a:tr h="273504">
                <a:tc vMerge="1">
                  <a:txBody>
                    <a:bodyPr/>
                    <a:lstStyle/>
                    <a:p>
                      <a:endParaRPr lang="en-US"/>
                    </a:p>
                  </a:txBody>
                  <a:tcPr/>
                </a:tc>
                <a:tc>
                  <a:txBody>
                    <a:bodyPr/>
                    <a:lstStyle/>
                    <a:p>
                      <a:pPr marL="0" marR="0">
                        <a:lnSpc>
                          <a:spcPct val="107000"/>
                        </a:lnSpc>
                        <a:spcBef>
                          <a:spcPts val="0"/>
                        </a:spcBef>
                        <a:spcAft>
                          <a:spcPts val="0"/>
                        </a:spcAft>
                      </a:pPr>
                      <a:r>
                        <a:rPr lang="en-US" sz="1800">
                          <a:effectLst/>
                        </a:rPr>
                        <a:t>Controlling Trend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0.77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-1.18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-0.34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0.79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1.91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extLst>
                  <a:ext uri="{0D108BD9-81ED-4DB2-BD59-A6C34878D82A}">
                    <a16:rowId xmlns:a16="http://schemas.microsoft.com/office/drawing/2014/main" val="3550434737"/>
                  </a:ext>
                </a:extLst>
              </a:tr>
              <a:tr h="273504">
                <a:tc rowSpan="2">
                  <a:txBody>
                    <a:bodyPr/>
                    <a:lstStyle/>
                    <a:p>
                      <a:pPr marL="0" marR="0">
                        <a:lnSpc>
                          <a:spcPct val="107000"/>
                        </a:lnSpc>
                        <a:spcBef>
                          <a:spcPts val="0"/>
                        </a:spcBef>
                        <a:spcAft>
                          <a:spcPts val="0"/>
                        </a:spcAft>
                      </a:pPr>
                      <a:r>
                        <a:rPr lang="en-US" sz="1800">
                          <a:effectLst/>
                        </a:rPr>
                        <a:t>SM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nSpc>
                          <a:spcPct val="107000"/>
                        </a:lnSpc>
                        <a:spcBef>
                          <a:spcPts val="0"/>
                        </a:spcBef>
                        <a:spcAft>
                          <a:spcPts val="0"/>
                        </a:spcAft>
                      </a:pPr>
                      <a:r>
                        <a:rPr lang="en-US" sz="1800">
                          <a:effectLst/>
                        </a:rPr>
                        <a:t>Influence Factor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0.06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3.12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3.38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3.97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4.63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extLst>
                  <a:ext uri="{0D108BD9-81ED-4DB2-BD59-A6C34878D82A}">
                    <a16:rowId xmlns:a16="http://schemas.microsoft.com/office/drawing/2014/main" val="4282139735"/>
                  </a:ext>
                </a:extLst>
              </a:tr>
              <a:tr h="273504">
                <a:tc vMerge="1">
                  <a:txBody>
                    <a:bodyPr/>
                    <a:lstStyle/>
                    <a:p>
                      <a:endParaRPr lang="en-US"/>
                    </a:p>
                  </a:txBody>
                  <a:tcPr/>
                </a:tc>
                <a:tc>
                  <a:txBody>
                    <a:bodyPr/>
                    <a:lstStyle/>
                    <a:p>
                      <a:pPr marL="0" marR="0">
                        <a:lnSpc>
                          <a:spcPct val="107000"/>
                        </a:lnSpc>
                        <a:spcBef>
                          <a:spcPts val="0"/>
                        </a:spcBef>
                        <a:spcAft>
                          <a:spcPts val="0"/>
                        </a:spcAft>
                      </a:pPr>
                      <a:r>
                        <a:rPr lang="en-US" sz="1800">
                          <a:effectLst/>
                        </a:rPr>
                        <a:t>Controlling Trend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-0.07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0.56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2.04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-0.45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0.66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extLst>
                  <a:ext uri="{0D108BD9-81ED-4DB2-BD59-A6C34878D82A}">
                    <a16:rowId xmlns:a16="http://schemas.microsoft.com/office/drawing/2014/main" val="4207925640"/>
                  </a:ext>
                </a:extLst>
              </a:tr>
              <a:tr h="273504">
                <a:tc rowSpan="2">
                  <a:txBody>
                    <a:bodyPr/>
                    <a:lstStyle/>
                    <a:p>
                      <a:pPr marL="0" marR="0">
                        <a:lnSpc>
                          <a:spcPct val="107000"/>
                        </a:lnSpc>
                        <a:spcBef>
                          <a:spcPts val="0"/>
                        </a:spcBef>
                        <a:spcAft>
                          <a:spcPts val="0"/>
                        </a:spcAft>
                      </a:pPr>
                      <a:r>
                        <a:rPr lang="en-US" sz="1800">
                          <a:effectLst/>
                        </a:rPr>
                        <a:t>ET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nSpc>
                          <a:spcPct val="107000"/>
                        </a:lnSpc>
                        <a:spcBef>
                          <a:spcPts val="0"/>
                        </a:spcBef>
                        <a:spcAft>
                          <a:spcPts val="0"/>
                        </a:spcAft>
                      </a:pPr>
                      <a:r>
                        <a:rPr lang="en-US" sz="1800">
                          <a:effectLst/>
                        </a:rPr>
                        <a:t>Influence Factor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3.16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4.98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0.8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4.15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5.53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extLst>
                  <a:ext uri="{0D108BD9-81ED-4DB2-BD59-A6C34878D82A}">
                    <a16:rowId xmlns:a16="http://schemas.microsoft.com/office/drawing/2014/main" val="424540243"/>
                  </a:ext>
                </a:extLst>
              </a:tr>
              <a:tr h="273504">
                <a:tc vMerge="1">
                  <a:txBody>
                    <a:bodyPr/>
                    <a:lstStyle/>
                    <a:p>
                      <a:endParaRPr lang="en-US"/>
                    </a:p>
                  </a:txBody>
                  <a:tcPr/>
                </a:tc>
                <a:tc>
                  <a:txBody>
                    <a:bodyPr/>
                    <a:lstStyle/>
                    <a:p>
                      <a:pPr marL="0" marR="0">
                        <a:lnSpc>
                          <a:spcPct val="107000"/>
                        </a:lnSpc>
                        <a:spcBef>
                          <a:spcPts val="0"/>
                        </a:spcBef>
                        <a:spcAft>
                          <a:spcPts val="0"/>
                        </a:spcAft>
                      </a:pPr>
                      <a:r>
                        <a:rPr lang="en-US" sz="1800">
                          <a:effectLst/>
                        </a:rPr>
                        <a:t>Controlling Trend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-1.96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3.03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-0.98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1.11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a:effectLst/>
                        </a:rPr>
                        <a:t>-0.55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extLst>
                  <a:ext uri="{0D108BD9-81ED-4DB2-BD59-A6C34878D82A}">
                    <a16:rowId xmlns:a16="http://schemas.microsoft.com/office/drawing/2014/main" val="1305560066"/>
                  </a:ext>
                </a:extLst>
              </a:tr>
              <a:tr h="273504">
                <a:tc gridSpan="2">
                  <a:txBody>
                    <a:bodyPr/>
                    <a:lstStyle/>
                    <a:p>
                      <a:pPr marL="0" marR="0">
                        <a:lnSpc>
                          <a:spcPct val="107000"/>
                        </a:lnSpc>
                        <a:spcBef>
                          <a:spcPts val="0"/>
                        </a:spcBef>
                        <a:spcAft>
                          <a:spcPts val="0"/>
                        </a:spcAft>
                      </a:pPr>
                      <a:r>
                        <a:rPr lang="en-US" sz="1800" b="1" dirty="0">
                          <a:effectLst/>
                        </a:rPr>
                        <a:t>GW-Management Index</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hMerge="1">
                  <a:txBody>
                    <a:bodyPr/>
                    <a:lstStyle/>
                    <a:p>
                      <a:endParaRPr lang="en-US"/>
                    </a:p>
                  </a:txBody>
                  <a:tcPr/>
                </a:tc>
                <a:tc>
                  <a:txBody>
                    <a:bodyPr/>
                    <a:lstStyle/>
                    <a:p>
                      <a:pPr marL="0" marR="0" algn="ctr">
                        <a:lnSpc>
                          <a:spcPct val="107000"/>
                        </a:lnSpc>
                        <a:spcBef>
                          <a:spcPts val="0"/>
                        </a:spcBef>
                        <a:spcAft>
                          <a:spcPts val="0"/>
                        </a:spcAft>
                      </a:pPr>
                      <a:r>
                        <a:rPr lang="en-US" sz="1800" b="1">
                          <a:effectLst/>
                        </a:rPr>
                        <a:t>88</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b="1">
                          <a:effectLst/>
                        </a:rPr>
                        <a:t>-31.2</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b="1">
                          <a:effectLst/>
                        </a:rPr>
                        <a:t>-1.1</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b="1">
                          <a:effectLst/>
                        </a:rPr>
                        <a:t>12.6</a:t>
                      </a:r>
                      <a:endParaRPr lang="en-US" sz="1800" b="1">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tc>
                  <a:txBody>
                    <a:bodyPr/>
                    <a:lstStyle/>
                    <a:p>
                      <a:pPr marL="0" marR="0" algn="ctr">
                        <a:lnSpc>
                          <a:spcPct val="107000"/>
                        </a:lnSpc>
                        <a:spcBef>
                          <a:spcPts val="0"/>
                        </a:spcBef>
                        <a:spcAft>
                          <a:spcPts val="0"/>
                        </a:spcAft>
                      </a:pPr>
                      <a:r>
                        <a:rPr lang="en-US" sz="1800" b="1" dirty="0">
                          <a:effectLst/>
                        </a:rPr>
                        <a:t>2.3</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79982" marR="79982" marT="0" marB="0" anchor="ctr"/>
                </a:tc>
                <a:extLst>
                  <a:ext uri="{0D108BD9-81ED-4DB2-BD59-A6C34878D82A}">
                    <a16:rowId xmlns:a16="http://schemas.microsoft.com/office/drawing/2014/main" val="2772605393"/>
                  </a:ext>
                </a:extLst>
              </a:tr>
            </a:tbl>
          </a:graphicData>
        </a:graphic>
      </p:graphicFrame>
    </p:spTree>
    <p:extLst>
      <p:ext uri="{BB962C8B-B14F-4D97-AF65-F5344CB8AC3E}">
        <p14:creationId xmlns:p14="http://schemas.microsoft.com/office/powerpoint/2010/main" val="298459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 and recommendations</a:t>
            </a:r>
          </a:p>
        </p:txBody>
      </p:sp>
      <p:sp>
        <p:nvSpPr>
          <p:cNvPr id="3" name="Content Placeholder 2"/>
          <p:cNvSpPr>
            <a:spLocks noGrp="1"/>
          </p:cNvSpPr>
          <p:nvPr>
            <p:ph idx="1"/>
          </p:nvPr>
        </p:nvSpPr>
        <p:spPr>
          <a:xfrm>
            <a:off x="581192" y="1527350"/>
            <a:ext cx="11029615" cy="5311992"/>
          </a:xfrm>
        </p:spPr>
        <p:txBody>
          <a:bodyPr>
            <a:normAutofit/>
          </a:bodyPr>
          <a:lstStyle/>
          <a:p>
            <a:pPr lvl="0" algn="just"/>
            <a:r>
              <a:rPr lang="en-US" sz="2200" dirty="0"/>
              <a:t>Groundwater is continuously depleting with time in the entire study area, however, greatest groundwater loss of -0.13cm/year and -0.12cm/year has been observed for Nepal and Bangladesh, respectively. </a:t>
            </a:r>
          </a:p>
          <a:p>
            <a:pPr algn="just"/>
            <a:r>
              <a:rPr lang="en-US" sz="2200" dirty="0"/>
              <a:t>Diversions in the transboundary rivers driven aquifer stress is also prominent among the studied countries.</a:t>
            </a:r>
          </a:p>
          <a:p>
            <a:pPr lvl="0" algn="just"/>
            <a:r>
              <a:rPr lang="en-US" sz="2200" dirty="0"/>
              <a:t>It has been analyzed that precipitation is the major controlling factor of groundwater changes in South Asian region with strength of controlling hierarchy as Pakistan&gt;India&gt;Bangladesh&gt;Nepal&gt;Afghanistan. </a:t>
            </a:r>
          </a:p>
          <a:p>
            <a:pPr lvl="0" algn="just"/>
            <a:r>
              <a:rPr lang="en-US" sz="2200" dirty="0"/>
              <a:t>Pakistan having aquifer most sensitive to precipitation requires to manage this factor well for sustainability, but it is continuously losing its control (at the rate of -1.84) in managing precipitation to support underground aquifer. </a:t>
            </a:r>
          </a:p>
          <a:p>
            <a:pPr lvl="0" algn="just"/>
            <a:r>
              <a:rPr lang="en-US" sz="2200" dirty="0"/>
              <a:t>After precipitation runoff and evapotranspiration are strong factors. </a:t>
            </a:r>
          </a:p>
        </p:txBody>
      </p:sp>
    </p:spTree>
    <p:extLst>
      <p:ext uri="{BB962C8B-B14F-4D97-AF65-F5344CB8AC3E}">
        <p14:creationId xmlns:p14="http://schemas.microsoft.com/office/powerpoint/2010/main" val="364297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 and recommendations</a:t>
            </a:r>
          </a:p>
        </p:txBody>
      </p:sp>
      <p:sp>
        <p:nvSpPr>
          <p:cNvPr id="3" name="Content Placeholder 2"/>
          <p:cNvSpPr>
            <a:spLocks noGrp="1"/>
          </p:cNvSpPr>
          <p:nvPr>
            <p:ph idx="1"/>
          </p:nvPr>
        </p:nvSpPr>
        <p:spPr>
          <a:xfrm>
            <a:off x="581192" y="1809266"/>
            <a:ext cx="11029615" cy="4985095"/>
          </a:xfrm>
        </p:spPr>
        <p:txBody>
          <a:bodyPr>
            <a:noAutofit/>
          </a:bodyPr>
          <a:lstStyle/>
          <a:p>
            <a:pPr algn="just"/>
            <a:r>
              <a:rPr lang="en-US" sz="2200" dirty="0"/>
              <a:t>Long term groundwater storage changes are also associated with increase in population and anthropogenic activities such as urbanization and large-scale extraction for irrigation. </a:t>
            </a:r>
          </a:p>
          <a:p>
            <a:pPr lvl="0" algn="just"/>
            <a:r>
              <a:rPr lang="en-US" sz="2200" dirty="0"/>
              <a:t>The overall groundwater management index rank India at top of the list with score of 88 points, Bangladesh and Nepal are also positive on the scale with scores of 12.6 and 2.3, respectively. </a:t>
            </a:r>
          </a:p>
          <a:p>
            <a:pPr lvl="0" algn="just"/>
            <a:r>
              <a:rPr lang="en-US" sz="2200" dirty="0"/>
              <a:t>Countries with overall negative management factor are Pakistan and Afghanistan with scores of -31.2 and -1.1 respectively. </a:t>
            </a:r>
          </a:p>
          <a:p>
            <a:pPr lvl="0" algn="just"/>
            <a:r>
              <a:rPr lang="en-US" sz="2200" dirty="0"/>
              <a:t>Among the negative management score holding countries common factors is the political instability that has never let the countries under long term planning to set base for coping up climate change, its affects and mushroom growth in certain regions. </a:t>
            </a:r>
          </a:p>
          <a:p>
            <a:pPr lvl="0" algn="just"/>
            <a:r>
              <a:rPr lang="en-US" sz="2200" dirty="0"/>
              <a:t>The developed model for assessing regional importance of individual controlling factors and regional ability to manage these factors can help policy makers to focus and priorities development for groundwater sustainability. </a:t>
            </a:r>
          </a:p>
        </p:txBody>
      </p:sp>
    </p:spTree>
    <p:extLst>
      <p:ext uri="{BB962C8B-B14F-4D97-AF65-F5344CB8AC3E}">
        <p14:creationId xmlns:p14="http://schemas.microsoft.com/office/powerpoint/2010/main" val="329484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4065" y="2644170"/>
            <a:ext cx="7343870" cy="1569660"/>
          </a:xfrm>
          <a:prstGeom prst="rect">
            <a:avLst/>
          </a:prstGeom>
          <a:noFill/>
        </p:spPr>
        <p:txBody>
          <a:bodyPr wrap="none" rtlCol="0">
            <a:spAutoFit/>
          </a:bodyPr>
          <a:lstStyle/>
          <a:p>
            <a:r>
              <a:rPr lang="en-US" sz="9600" dirty="0">
                <a:solidFill>
                  <a:schemeClr val="bg2">
                    <a:lumMod val="25000"/>
                  </a:schemeClr>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2005960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733" y="286603"/>
            <a:ext cx="10579947" cy="1211997"/>
          </a:xfrm>
        </p:spPr>
        <p:txBody>
          <a:bodyPr/>
          <a:lstStyle/>
          <a:p>
            <a:r>
              <a:rPr lang="en-US" dirty="0"/>
              <a:t>Introduction</a:t>
            </a:r>
          </a:p>
        </p:txBody>
      </p:sp>
      <p:sp>
        <p:nvSpPr>
          <p:cNvPr id="9" name="Content Placeholder 8"/>
          <p:cNvSpPr>
            <a:spLocks noGrp="1"/>
          </p:cNvSpPr>
          <p:nvPr>
            <p:ph idx="1"/>
          </p:nvPr>
        </p:nvSpPr>
        <p:spPr>
          <a:xfrm>
            <a:off x="575733" y="1931459"/>
            <a:ext cx="11065806" cy="4351338"/>
          </a:xfrm>
        </p:spPr>
        <p:txBody>
          <a:bodyPr>
            <a:normAutofit/>
          </a:bodyPr>
          <a:lstStyle/>
          <a:p>
            <a:pPr algn="just">
              <a:lnSpc>
                <a:spcPct val="150000"/>
              </a:lnSpc>
            </a:pPr>
            <a:r>
              <a:rPr lang="en-US" sz="2400" dirty="0">
                <a:solidFill>
                  <a:srgbClr val="000000"/>
                </a:solidFill>
                <a:effectLst/>
                <a:latin typeface="Times New Roman" panose="02020603050405020304" pitchFamily="18" charset="0"/>
                <a:ea typeface="Calibri" panose="020F0502020204030204" pitchFamily="34" charset="0"/>
              </a:rPr>
              <a:t>Groundwater is an invaluable resource helping to sustain industrial, agricultural and domestic activities throughout the globe. It is being utilized in excess, especially in highly populated and arid regions with insufficient freshwater resources i.e. Pakistan, India, China, North Africa and Middle East </a:t>
            </a:r>
          </a:p>
          <a:p>
            <a:pPr algn="just">
              <a:lnSpc>
                <a:spcPct val="150000"/>
              </a:lnSpc>
            </a:pPr>
            <a:r>
              <a:rPr lang="en-US" sz="2400" dirty="0">
                <a:solidFill>
                  <a:srgbClr val="000000"/>
                </a:solidFill>
                <a:effectLst/>
                <a:latin typeface="Times New Roman" panose="02020603050405020304" pitchFamily="18" charset="0"/>
                <a:ea typeface="Calibri" panose="020F0502020204030204" pitchFamily="34" charset="0"/>
              </a:rPr>
              <a:t>In most of the South Asian region, consumption of groundwater </a:t>
            </a:r>
            <a:r>
              <a:rPr lang="en-US" sz="2400" dirty="0">
                <a:effectLst/>
                <a:latin typeface="Times New Roman" panose="02020603050405020304" pitchFamily="18" charset="0"/>
                <a:ea typeface="Calibri" panose="020F0502020204030204" pitchFamily="34" charset="0"/>
              </a:rPr>
              <a:t>is higher than the rate of aquifer replenishment, leading to drought conditions </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8536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598639"/>
            <a:ext cx="11029616" cy="1013800"/>
          </a:xfrm>
        </p:spPr>
        <p:txBody>
          <a:bodyPr/>
          <a:lstStyle/>
          <a:p>
            <a:r>
              <a:rPr lang="en-US" dirty="0"/>
              <a:t>The purpose</a:t>
            </a:r>
          </a:p>
        </p:txBody>
      </p:sp>
      <p:sp>
        <p:nvSpPr>
          <p:cNvPr id="3" name="Content Placeholder 2"/>
          <p:cNvSpPr>
            <a:spLocks noGrp="1"/>
          </p:cNvSpPr>
          <p:nvPr>
            <p:ph idx="1"/>
          </p:nvPr>
        </p:nvSpPr>
        <p:spPr>
          <a:xfrm>
            <a:off x="581192" y="2180496"/>
            <a:ext cx="11029615" cy="4220304"/>
          </a:xfrm>
        </p:spPr>
        <p:txBody>
          <a:bodyPr>
            <a:normAutofit/>
          </a:bodyPr>
          <a:lstStyle/>
          <a:p>
            <a:pPr algn="just">
              <a:lnSpc>
                <a:spcPct val="150000"/>
              </a:lnSpc>
              <a:spcAft>
                <a:spcPts val="1200"/>
              </a:spcAft>
            </a:pPr>
            <a:r>
              <a:rPr lang="en-US" sz="2000" dirty="0">
                <a:latin typeface="Arial" panose="020B0604020202020204" pitchFamily="34" charset="0"/>
                <a:cs typeface="Arial" panose="020B0604020202020204" pitchFamily="34" charset="0"/>
              </a:rPr>
              <a:t>The main purpose of this talk is to present space-based data model to aid hydrologists to understand the response patterns of groundwater reserves to various hydro-climatic, biophysical and demographic variables. </a:t>
            </a:r>
          </a:p>
          <a:p>
            <a:pPr algn="just">
              <a:lnSpc>
                <a:spcPct val="150000"/>
              </a:lnSpc>
              <a:spcAft>
                <a:spcPts val="1200"/>
              </a:spcAft>
            </a:pPr>
            <a:r>
              <a:rPr lang="en-US" sz="2000" dirty="0">
                <a:latin typeface="Arial" panose="020B0604020202020204" pitchFamily="34" charset="0"/>
                <a:cs typeface="Arial" panose="020B0604020202020204" pitchFamily="34" charset="0"/>
              </a:rPr>
              <a:t>The main objectives of the study are to compute groundwater storage changes for major countries of South Asia i.e., India, Pakistan, Nepal, Bangladesh, Afghanistan; to see its relationship with the controlling factors using optimal model and to country wise rank individual controlling parameter and to assess management situation of groundwater controlling variables in each of the country at various levels. </a:t>
            </a:r>
          </a:p>
        </p:txBody>
      </p:sp>
    </p:spTree>
    <p:extLst>
      <p:ext uri="{BB962C8B-B14F-4D97-AF65-F5344CB8AC3E}">
        <p14:creationId xmlns:p14="http://schemas.microsoft.com/office/powerpoint/2010/main" val="373692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36F6DB7-CF8D-494A-82F6-13B58DCA9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B7E5194-6E82-4A44-99C3-FE7D87F34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370747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4110" y="826346"/>
            <a:ext cx="3171905" cy="1013800"/>
          </a:xfrm>
        </p:spPr>
        <p:txBody>
          <a:bodyPr>
            <a:normAutofit/>
          </a:bodyPr>
          <a:lstStyle/>
          <a:p>
            <a:r>
              <a:rPr lang="en-US" sz="2400">
                <a:solidFill>
                  <a:srgbClr val="FFFFFF"/>
                </a:solidFill>
              </a:rPr>
              <a:t>Study Area </a:t>
            </a:r>
          </a:p>
        </p:txBody>
      </p:sp>
      <p:grpSp>
        <p:nvGrpSpPr>
          <p:cNvPr id="15" name="Group 14">
            <a:extLst>
              <a:ext uri="{FF2B5EF4-FFF2-40B4-BE49-F238E27FC236}">
                <a16:creationId xmlns:a16="http://schemas.microsoft.com/office/drawing/2014/main" id="{49FCC1E1-84D3-494D-A0A0-286AFA1C30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6" name="Rectangle 15">
              <a:extLst>
                <a:ext uri="{FF2B5EF4-FFF2-40B4-BE49-F238E27FC236}">
                  <a16:creationId xmlns:a16="http://schemas.microsoft.com/office/drawing/2014/main" id="{96E09E90-FF79-402E-AF01-97A279BEAD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EC6946F8-4B9B-4C51-9F51-2DB377392C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7B3D2B3D-A285-438C-A344-AED3E46A0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grpSp>
      <p:sp>
        <p:nvSpPr>
          <p:cNvPr id="3" name="Content Placeholder 2"/>
          <p:cNvSpPr>
            <a:spLocks noGrp="1"/>
          </p:cNvSpPr>
          <p:nvPr>
            <p:ph idx="1"/>
          </p:nvPr>
        </p:nvSpPr>
        <p:spPr>
          <a:xfrm>
            <a:off x="764110" y="2052084"/>
            <a:ext cx="3033249" cy="3856229"/>
          </a:xfrm>
        </p:spPr>
        <p:txBody>
          <a:bodyPr anchor="t">
            <a:normAutofit/>
          </a:bodyPr>
          <a:lstStyle/>
          <a:p>
            <a:pPr>
              <a:spcAft>
                <a:spcPts val="1200"/>
              </a:spcAft>
            </a:pPr>
            <a:endParaRPr lang="en-US" sz="1600">
              <a:solidFill>
                <a:srgbClr val="FFFFFF"/>
              </a:solidFill>
              <a:latin typeface="Arial" panose="020B0604020202020204" pitchFamily="34" charset="0"/>
              <a:cs typeface="Arial" panose="020B0604020202020204" pitchFamily="34" charset="0"/>
            </a:endParaRPr>
          </a:p>
        </p:txBody>
      </p:sp>
      <p:pic>
        <p:nvPicPr>
          <p:cNvPr id="6" name="Picture 5" descr="Map&#10;&#10;Description automatically generated">
            <a:extLst>
              <a:ext uri="{FF2B5EF4-FFF2-40B4-BE49-F238E27FC236}">
                <a16:creationId xmlns:a16="http://schemas.microsoft.com/office/drawing/2014/main" id="{13E82554-E065-6145-63E7-2762844D7A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397566" y="659160"/>
            <a:ext cx="7227593" cy="6035040"/>
          </a:xfrm>
          <a:prstGeom prst="rect">
            <a:avLst/>
          </a:prstGeom>
          <a:noFill/>
        </p:spPr>
      </p:pic>
    </p:spTree>
    <p:extLst>
      <p:ext uri="{BB962C8B-B14F-4D97-AF65-F5344CB8AC3E}">
        <p14:creationId xmlns:p14="http://schemas.microsoft.com/office/powerpoint/2010/main" val="143615623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8">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0">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12">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14">
            <a:extLst>
              <a:ext uri="{FF2B5EF4-FFF2-40B4-BE49-F238E27FC236}">
                <a16:creationId xmlns:a16="http://schemas.microsoft.com/office/drawing/2014/main" id="{DB93146F-62ED-4C59-844C-0935D0FB50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3" name="Rectangle 16">
            <a:extLst>
              <a:ext uri="{FF2B5EF4-FFF2-40B4-BE49-F238E27FC236}">
                <a16:creationId xmlns:a16="http://schemas.microsoft.com/office/drawing/2014/main" id="{F9CD4BEB-C391-4F7E-9838-95411A832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1191" y="723901"/>
            <a:ext cx="10993549" cy="809624"/>
          </a:xfrm>
        </p:spPr>
        <p:txBody>
          <a:bodyPr vert="horz" lIns="91440" tIns="45720" rIns="91440" bIns="45720" rtlCol="0" anchor="b">
            <a:normAutofit/>
          </a:bodyPr>
          <a:lstStyle/>
          <a:p>
            <a:r>
              <a:rPr lang="en-US" sz="3600" dirty="0">
                <a:solidFill>
                  <a:schemeClr val="accent1"/>
                </a:solidFill>
              </a:rPr>
              <a:t>Datasets</a:t>
            </a:r>
          </a:p>
        </p:txBody>
      </p:sp>
      <p:graphicFrame>
        <p:nvGraphicFramePr>
          <p:cNvPr id="4" name="Table 3">
            <a:extLst>
              <a:ext uri="{FF2B5EF4-FFF2-40B4-BE49-F238E27FC236}">
                <a16:creationId xmlns:a16="http://schemas.microsoft.com/office/drawing/2014/main" id="{7EEA82C9-CF7F-6961-509A-19B330DC3B5D}"/>
              </a:ext>
            </a:extLst>
          </p:cNvPr>
          <p:cNvGraphicFramePr>
            <a:graphicFrameLocks noGrp="1"/>
          </p:cNvGraphicFramePr>
          <p:nvPr>
            <p:extLst>
              <p:ext uri="{D42A27DB-BD31-4B8C-83A1-F6EECF244321}">
                <p14:modId xmlns:p14="http://schemas.microsoft.com/office/powerpoint/2010/main" val="1327907934"/>
              </p:ext>
            </p:extLst>
          </p:nvPr>
        </p:nvGraphicFramePr>
        <p:xfrm>
          <a:off x="506027" y="1705229"/>
          <a:ext cx="11185866" cy="4907490"/>
        </p:xfrm>
        <a:graphic>
          <a:graphicData uri="http://schemas.openxmlformats.org/drawingml/2006/table">
            <a:tbl>
              <a:tblPr firstRow="1" firstCol="1" bandRow="1"/>
              <a:tblGrid>
                <a:gridCol w="2959673">
                  <a:extLst>
                    <a:ext uri="{9D8B030D-6E8A-4147-A177-3AD203B41FA5}">
                      <a16:colId xmlns:a16="http://schemas.microsoft.com/office/drawing/2014/main" val="1428233856"/>
                    </a:ext>
                  </a:extLst>
                </a:gridCol>
                <a:gridCol w="2954672">
                  <a:extLst>
                    <a:ext uri="{9D8B030D-6E8A-4147-A177-3AD203B41FA5}">
                      <a16:colId xmlns:a16="http://schemas.microsoft.com/office/drawing/2014/main" val="1495299975"/>
                    </a:ext>
                  </a:extLst>
                </a:gridCol>
                <a:gridCol w="2568427">
                  <a:extLst>
                    <a:ext uri="{9D8B030D-6E8A-4147-A177-3AD203B41FA5}">
                      <a16:colId xmlns:a16="http://schemas.microsoft.com/office/drawing/2014/main" val="2930497179"/>
                    </a:ext>
                  </a:extLst>
                </a:gridCol>
                <a:gridCol w="2703094">
                  <a:extLst>
                    <a:ext uri="{9D8B030D-6E8A-4147-A177-3AD203B41FA5}">
                      <a16:colId xmlns:a16="http://schemas.microsoft.com/office/drawing/2014/main" val="3168900303"/>
                    </a:ext>
                  </a:extLst>
                </a:gridCol>
              </a:tblGrid>
              <a:tr h="508935">
                <a:tc>
                  <a:txBody>
                    <a:bodyPr/>
                    <a:lstStyle/>
                    <a:p>
                      <a:pPr marL="0" marR="0" algn="l" fontAlgn="t">
                        <a:lnSpc>
                          <a:spcPct val="150000"/>
                        </a:lnSpc>
                        <a:spcBef>
                          <a:spcPts val="0"/>
                        </a:spcBef>
                        <a:spcAft>
                          <a:spcPts val="0"/>
                        </a:spcAft>
                      </a:pPr>
                      <a:r>
                        <a:rPr lang="en-US" sz="1800" b="1"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Category</a:t>
                      </a:r>
                      <a:endParaRPr lang="en-US" sz="3200" b="0" i="0" u="none" strike="noStrike" dirty="0">
                        <a:effectLst/>
                        <a:latin typeface="Arial" panose="020B0604020202020204" pitchFamily="34" charset="0"/>
                      </a:endParaRPr>
                    </a:p>
                  </a:txBody>
                  <a:tcPr marL="93962" marR="93962" marT="130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50000"/>
                        </a:lnSpc>
                        <a:spcBef>
                          <a:spcPts val="0"/>
                        </a:spcBef>
                        <a:spcAft>
                          <a:spcPts val="0"/>
                        </a:spcAft>
                      </a:pPr>
                      <a:r>
                        <a:rPr lang="en-US" sz="18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Variable</a:t>
                      </a:r>
                      <a:endParaRPr lang="en-US" sz="3200" b="0" i="0" u="none" strike="noStrike">
                        <a:effectLst/>
                        <a:latin typeface="Arial" panose="020B0604020202020204" pitchFamily="34" charset="0"/>
                      </a:endParaRPr>
                    </a:p>
                  </a:txBody>
                  <a:tcPr marL="93962" marR="93962" marT="130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50000"/>
                        </a:lnSpc>
                        <a:spcBef>
                          <a:spcPts val="0"/>
                        </a:spcBef>
                        <a:spcAft>
                          <a:spcPts val="0"/>
                        </a:spcAft>
                      </a:pPr>
                      <a:r>
                        <a:rPr lang="en-US" sz="18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Resolution</a:t>
                      </a:r>
                      <a:endParaRPr lang="en-US" sz="3200" b="0" i="0" u="none" strike="noStrike">
                        <a:effectLst/>
                        <a:latin typeface="Arial" panose="020B0604020202020204" pitchFamily="34" charset="0"/>
                      </a:endParaRPr>
                    </a:p>
                  </a:txBody>
                  <a:tcPr marL="93962" marR="93962" marT="130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50000"/>
                        </a:lnSpc>
                        <a:spcBef>
                          <a:spcPts val="0"/>
                        </a:spcBef>
                        <a:spcAft>
                          <a:spcPts val="0"/>
                        </a:spcAft>
                      </a:pPr>
                      <a:r>
                        <a:rPr lang="en-US" sz="1800" b="1"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Data source</a:t>
                      </a:r>
                      <a:endParaRPr lang="en-US" sz="3200" b="0" i="0" u="none" strike="noStrike">
                        <a:effectLst/>
                        <a:latin typeface="Arial" panose="020B0604020202020204" pitchFamily="34" charset="0"/>
                      </a:endParaRPr>
                    </a:p>
                  </a:txBody>
                  <a:tcPr marL="93962" marR="93962" marT="130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4204647"/>
                  </a:ext>
                </a:extLst>
              </a:tr>
              <a:tr h="508935">
                <a:tc>
                  <a:txBody>
                    <a:bodyPr/>
                    <a:lstStyle/>
                    <a:p>
                      <a:pPr marL="0" marR="0" algn="just" fontAlgn="t">
                        <a:lnSpc>
                          <a:spcPct val="150000"/>
                        </a:lnSpc>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Water storage</a:t>
                      </a:r>
                      <a:endParaRPr lang="en-US" sz="3200" b="0" i="0" u="none" strike="noStrike" dirty="0">
                        <a:effectLst/>
                        <a:latin typeface="Arial" panose="020B0604020202020204" pitchFamily="34" charset="0"/>
                      </a:endParaRPr>
                    </a:p>
                  </a:txBody>
                  <a:tcPr marL="93962" marR="93962" marT="130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lnSpc>
                          <a:spcPct val="150000"/>
                        </a:lnSpc>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Groundwater storage anomaly</a:t>
                      </a:r>
                      <a:endParaRPr lang="en-US" sz="3200" b="0" i="0" u="none" strike="noStrike" dirty="0">
                        <a:effectLst/>
                        <a:latin typeface="Arial" panose="020B0604020202020204" pitchFamily="34" charset="0"/>
                      </a:endParaRPr>
                    </a:p>
                  </a:txBody>
                  <a:tcPr marL="93962" marR="93962" marT="130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50000"/>
                        </a:lnSpc>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3200" b="0" i="0" u="none" strike="noStrike" dirty="0">
                        <a:effectLst/>
                        <a:latin typeface="Arial" panose="020B0604020202020204" pitchFamily="34" charset="0"/>
                      </a:endParaRPr>
                    </a:p>
                  </a:txBody>
                  <a:tcPr marL="93962" marR="93962" marT="130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50000"/>
                        </a:lnSpc>
                        <a:spcBef>
                          <a:spcPts val="0"/>
                        </a:spcBef>
                        <a:spcAft>
                          <a:spcPts val="0"/>
                        </a:spcAft>
                      </a:pPr>
                      <a:r>
                        <a:rPr lang="en-US" sz="18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GRACE </a:t>
                      </a:r>
                      <a:endParaRPr lang="en-US" sz="3200" b="0" i="0" u="none" strike="noStrike">
                        <a:effectLst/>
                        <a:latin typeface="Arial" panose="020B0604020202020204" pitchFamily="34" charset="0"/>
                      </a:endParaRPr>
                    </a:p>
                  </a:txBody>
                  <a:tcPr marL="93962" marR="93962" marT="130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9558716"/>
                  </a:ext>
                </a:extLst>
              </a:tr>
              <a:tr h="508935">
                <a:tc rowSpan="5">
                  <a:txBody>
                    <a:bodyPr/>
                    <a:lstStyle/>
                    <a:p>
                      <a:pPr marL="0" marR="0" algn="just" fontAlgn="t">
                        <a:lnSpc>
                          <a:spcPct val="150000"/>
                        </a:lnSpc>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Climatic and Hydro-climatic</a:t>
                      </a:r>
                      <a:endParaRPr lang="en-US" sz="3200" b="0" i="0" u="none" strike="noStrike" dirty="0">
                        <a:effectLst/>
                        <a:latin typeface="Arial" panose="020B0604020202020204" pitchFamily="34" charset="0"/>
                      </a:endParaRPr>
                    </a:p>
                  </a:txBody>
                  <a:tcPr marL="125282" marR="125282" marT="62641" marB="6264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50000"/>
                        </a:lnSpc>
                        <a:spcBef>
                          <a:spcPts val="0"/>
                        </a:spcBef>
                        <a:spcAft>
                          <a:spcPts val="0"/>
                        </a:spcAft>
                      </a:pPr>
                      <a:r>
                        <a:rPr lang="en-US" sz="18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Precipitation</a:t>
                      </a:r>
                      <a:endParaRPr lang="en-US" sz="3200" b="0" i="0" u="none" strike="noStrike">
                        <a:effectLst/>
                        <a:latin typeface="Arial" panose="020B0604020202020204" pitchFamily="34" charset="0"/>
                      </a:endParaRPr>
                    </a:p>
                  </a:txBody>
                  <a:tcPr marL="93962" marR="93962" marT="130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50000"/>
                        </a:lnSpc>
                        <a:spcBef>
                          <a:spcPts val="0"/>
                        </a:spcBef>
                        <a:spcAft>
                          <a:spcPts val="0"/>
                        </a:spcAft>
                      </a:pPr>
                      <a:r>
                        <a:rPr lang="en-US" sz="18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0.1°</a:t>
                      </a:r>
                      <a:endParaRPr lang="en-US" sz="3200" b="0" i="0" u="none" strike="noStrike">
                        <a:effectLst/>
                        <a:latin typeface="Arial" panose="020B0604020202020204" pitchFamily="34" charset="0"/>
                      </a:endParaRPr>
                    </a:p>
                  </a:txBody>
                  <a:tcPr marL="93962" marR="93962" marT="130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50000"/>
                        </a:lnSpc>
                        <a:spcBef>
                          <a:spcPts val="0"/>
                        </a:spcBef>
                        <a:spcAft>
                          <a:spcPts val="0"/>
                        </a:spcAft>
                      </a:pPr>
                      <a:r>
                        <a:rPr lang="en-US" sz="18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GPM-IMERG</a:t>
                      </a:r>
                      <a:endParaRPr lang="en-US" sz="3200" b="0" i="0" u="none" strike="noStrike">
                        <a:effectLst/>
                        <a:latin typeface="Arial" panose="020B0604020202020204" pitchFamily="34" charset="0"/>
                      </a:endParaRPr>
                    </a:p>
                  </a:txBody>
                  <a:tcPr marL="93962" marR="93962" marT="130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9207916"/>
                  </a:ext>
                </a:extLst>
              </a:tr>
              <a:tr h="508935">
                <a:tc vMerge="1">
                  <a:txBody>
                    <a:bodyPr/>
                    <a:lstStyle/>
                    <a:p>
                      <a:endParaRPr lang="en-US"/>
                    </a:p>
                  </a:txBody>
                  <a:tcPr/>
                </a:tc>
                <a:tc>
                  <a:txBody>
                    <a:bodyPr/>
                    <a:lstStyle/>
                    <a:p>
                      <a:pPr marL="0" marR="0" algn="just" fontAlgn="t">
                        <a:lnSpc>
                          <a:spcPct val="150000"/>
                        </a:lnSpc>
                        <a:spcBef>
                          <a:spcPts val="0"/>
                        </a:spcBef>
                        <a:spcAft>
                          <a:spcPts val="0"/>
                        </a:spcAft>
                      </a:pPr>
                      <a:r>
                        <a:rPr lang="en-US" sz="18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Temperature</a:t>
                      </a:r>
                      <a:endParaRPr lang="en-US" sz="3200" b="0" i="0" u="none" strike="noStrike">
                        <a:effectLst/>
                        <a:latin typeface="Arial" panose="020B0604020202020204" pitchFamily="34" charset="0"/>
                      </a:endParaRPr>
                    </a:p>
                  </a:txBody>
                  <a:tcPr marL="93962" marR="93962" marT="130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50000"/>
                        </a:lnSpc>
                        <a:spcBef>
                          <a:spcPts val="0"/>
                        </a:spcBef>
                        <a:spcAft>
                          <a:spcPts val="0"/>
                        </a:spcAft>
                      </a:pPr>
                      <a:r>
                        <a:rPr lang="en-US" sz="18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n-US" sz="3200" b="0" i="0" u="none" strike="noStrike">
                        <a:effectLst/>
                        <a:latin typeface="Arial" panose="020B0604020202020204" pitchFamily="34" charset="0"/>
                      </a:endParaRPr>
                    </a:p>
                  </a:txBody>
                  <a:tcPr marL="93962" marR="93962" marT="130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50000"/>
                        </a:lnSpc>
                        <a:spcBef>
                          <a:spcPts val="0"/>
                        </a:spcBef>
                        <a:spcAft>
                          <a:spcPts val="0"/>
                        </a:spcAft>
                      </a:pPr>
                      <a:r>
                        <a:rPr lang="en-US" sz="18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FLDAS</a:t>
                      </a:r>
                      <a:endParaRPr lang="en-US" sz="3200" b="0" i="0" u="none" strike="noStrike">
                        <a:effectLst/>
                        <a:latin typeface="Arial" panose="020B0604020202020204" pitchFamily="34" charset="0"/>
                      </a:endParaRPr>
                    </a:p>
                  </a:txBody>
                  <a:tcPr marL="93962" marR="93962" marT="130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1902496"/>
                  </a:ext>
                </a:extLst>
              </a:tr>
              <a:tr h="508935">
                <a:tc vMerge="1">
                  <a:txBody>
                    <a:bodyPr/>
                    <a:lstStyle/>
                    <a:p>
                      <a:endParaRPr lang="en-US"/>
                    </a:p>
                  </a:txBody>
                  <a:tcPr/>
                </a:tc>
                <a:tc>
                  <a:txBody>
                    <a:bodyPr/>
                    <a:lstStyle/>
                    <a:p>
                      <a:pPr marL="0" marR="0" algn="just" fontAlgn="t">
                        <a:lnSpc>
                          <a:spcPct val="150000"/>
                        </a:lnSpc>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Soil Moisture</a:t>
                      </a:r>
                      <a:endParaRPr lang="en-US" sz="3200" b="0" i="0" u="none" strike="noStrike" dirty="0">
                        <a:effectLst/>
                        <a:latin typeface="Arial" panose="020B0604020202020204" pitchFamily="34" charset="0"/>
                      </a:endParaRPr>
                    </a:p>
                  </a:txBody>
                  <a:tcPr marL="93962" marR="93962" marT="130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50000"/>
                        </a:lnSpc>
                        <a:spcBef>
                          <a:spcPts val="0"/>
                        </a:spcBef>
                        <a:spcAft>
                          <a:spcPts val="0"/>
                        </a:spcAft>
                      </a:pPr>
                      <a:r>
                        <a:rPr lang="en-US" sz="18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0.5°</a:t>
                      </a:r>
                      <a:endParaRPr lang="en-US" sz="3200" b="0" i="0" u="none" strike="noStrike">
                        <a:effectLst/>
                        <a:latin typeface="Arial" panose="020B0604020202020204" pitchFamily="34" charset="0"/>
                      </a:endParaRPr>
                    </a:p>
                  </a:txBody>
                  <a:tcPr marL="93962" marR="93962" marT="130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50000"/>
                        </a:lnSpc>
                        <a:spcBef>
                          <a:spcPts val="0"/>
                        </a:spcBef>
                        <a:spcAft>
                          <a:spcPts val="0"/>
                        </a:spcAft>
                      </a:pPr>
                      <a:r>
                        <a:rPr lang="en-US" sz="18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TerraClimate</a:t>
                      </a:r>
                      <a:endParaRPr lang="en-US" sz="3200" b="0" i="0" u="none" strike="noStrike">
                        <a:effectLst/>
                        <a:latin typeface="Arial" panose="020B0604020202020204" pitchFamily="34" charset="0"/>
                      </a:endParaRPr>
                    </a:p>
                  </a:txBody>
                  <a:tcPr marL="93962" marR="93962" marT="130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349955"/>
                  </a:ext>
                </a:extLst>
              </a:tr>
              <a:tr h="508935">
                <a:tc vMerge="1">
                  <a:txBody>
                    <a:bodyPr/>
                    <a:lstStyle/>
                    <a:p>
                      <a:endParaRPr lang="en-US"/>
                    </a:p>
                  </a:txBody>
                  <a:tcPr/>
                </a:tc>
                <a:tc>
                  <a:txBody>
                    <a:bodyPr/>
                    <a:lstStyle/>
                    <a:p>
                      <a:pPr marL="0" marR="0" algn="just" fontAlgn="t">
                        <a:lnSpc>
                          <a:spcPct val="150000"/>
                        </a:lnSpc>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Runoff</a:t>
                      </a:r>
                      <a:endParaRPr lang="en-US" sz="3200" b="0" i="0" u="none" strike="noStrike" dirty="0">
                        <a:effectLst/>
                        <a:latin typeface="Arial" panose="020B0604020202020204" pitchFamily="34" charset="0"/>
                      </a:endParaRPr>
                    </a:p>
                  </a:txBody>
                  <a:tcPr marL="93962" marR="93962" marT="130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50000"/>
                        </a:lnSpc>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0.5°</a:t>
                      </a:r>
                      <a:endParaRPr lang="en-US" sz="3200" b="0" i="0" u="none" strike="noStrike" dirty="0">
                        <a:effectLst/>
                        <a:latin typeface="Arial" panose="020B0604020202020204" pitchFamily="34" charset="0"/>
                      </a:endParaRPr>
                    </a:p>
                  </a:txBody>
                  <a:tcPr marL="93962" marR="93962" marT="130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50000"/>
                        </a:lnSpc>
                        <a:spcBef>
                          <a:spcPts val="0"/>
                        </a:spcBef>
                        <a:spcAft>
                          <a:spcPts val="0"/>
                        </a:spcAft>
                      </a:pPr>
                      <a:r>
                        <a:rPr lang="en-US" sz="18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TerraClimate</a:t>
                      </a:r>
                      <a:endParaRPr lang="en-US" sz="3200" b="0" i="0" u="none" strike="noStrike">
                        <a:effectLst/>
                        <a:latin typeface="Arial" panose="020B0604020202020204" pitchFamily="34" charset="0"/>
                      </a:endParaRPr>
                    </a:p>
                  </a:txBody>
                  <a:tcPr marL="93962" marR="93962" marT="130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9827916"/>
                  </a:ext>
                </a:extLst>
              </a:tr>
              <a:tr h="508935">
                <a:tc vMerge="1">
                  <a:txBody>
                    <a:bodyPr/>
                    <a:lstStyle/>
                    <a:p>
                      <a:endParaRPr lang="en-US"/>
                    </a:p>
                  </a:txBody>
                  <a:tcPr/>
                </a:tc>
                <a:tc>
                  <a:txBody>
                    <a:bodyPr/>
                    <a:lstStyle/>
                    <a:p>
                      <a:pPr marL="0" marR="0" algn="just" fontAlgn="t">
                        <a:lnSpc>
                          <a:spcPct val="150000"/>
                        </a:lnSpc>
                        <a:spcBef>
                          <a:spcPts val="0"/>
                        </a:spcBef>
                        <a:spcAft>
                          <a:spcPts val="0"/>
                        </a:spcAft>
                      </a:pPr>
                      <a:r>
                        <a:rPr lang="en-US" sz="18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Evapotranspiration</a:t>
                      </a:r>
                      <a:endParaRPr lang="en-US" sz="3200" b="0" i="0" u="none" strike="noStrike">
                        <a:effectLst/>
                        <a:latin typeface="Arial" panose="020B0604020202020204" pitchFamily="34" charset="0"/>
                      </a:endParaRPr>
                    </a:p>
                  </a:txBody>
                  <a:tcPr marL="93962" marR="93962" marT="130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50000"/>
                        </a:lnSpc>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en-US" sz="3200" b="0" i="0" u="none" strike="noStrike" dirty="0">
                        <a:effectLst/>
                        <a:latin typeface="Arial" panose="020B0604020202020204" pitchFamily="34" charset="0"/>
                      </a:endParaRPr>
                    </a:p>
                  </a:txBody>
                  <a:tcPr marL="93962" marR="93962" marT="130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50000"/>
                        </a:lnSpc>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FLDAS</a:t>
                      </a:r>
                      <a:endParaRPr lang="en-US" sz="3200" b="0" i="0" u="none" strike="noStrike" dirty="0">
                        <a:effectLst/>
                        <a:latin typeface="Arial" panose="020B0604020202020204" pitchFamily="34" charset="0"/>
                      </a:endParaRPr>
                    </a:p>
                  </a:txBody>
                  <a:tcPr marL="93962" marR="93962" marT="130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2694602"/>
                  </a:ext>
                </a:extLst>
              </a:tr>
              <a:tr h="508935">
                <a:tc>
                  <a:txBody>
                    <a:bodyPr/>
                    <a:lstStyle/>
                    <a:p>
                      <a:pPr marL="0" marR="0" algn="just" fontAlgn="t">
                        <a:lnSpc>
                          <a:spcPct val="150000"/>
                        </a:lnSpc>
                        <a:spcBef>
                          <a:spcPts val="0"/>
                        </a:spcBef>
                        <a:spcAft>
                          <a:spcPts val="0"/>
                        </a:spcAft>
                      </a:pPr>
                      <a:r>
                        <a:rPr lang="en-US" sz="18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Biophysical</a:t>
                      </a:r>
                      <a:endParaRPr lang="en-US" sz="3200" b="0" i="0" u="none" strike="noStrike">
                        <a:effectLst/>
                        <a:latin typeface="Arial" panose="020B0604020202020204" pitchFamily="34" charset="0"/>
                      </a:endParaRPr>
                    </a:p>
                  </a:txBody>
                  <a:tcPr marL="93962" marR="93962" marT="130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50000"/>
                        </a:lnSpc>
                        <a:spcBef>
                          <a:spcPts val="0"/>
                        </a:spcBef>
                        <a:spcAft>
                          <a:spcPts val="0"/>
                        </a:spcAft>
                      </a:pPr>
                      <a:r>
                        <a:rPr lang="en-US" sz="18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NDVI</a:t>
                      </a:r>
                      <a:endParaRPr lang="en-US" sz="3200" b="0" i="0" u="none" strike="noStrike">
                        <a:effectLst/>
                        <a:latin typeface="Arial" panose="020B0604020202020204" pitchFamily="34" charset="0"/>
                      </a:endParaRPr>
                    </a:p>
                  </a:txBody>
                  <a:tcPr marL="93962" marR="93962" marT="130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50000"/>
                        </a:lnSpc>
                        <a:spcBef>
                          <a:spcPts val="0"/>
                        </a:spcBef>
                        <a:spcAft>
                          <a:spcPts val="0"/>
                        </a:spcAft>
                      </a:pPr>
                      <a:r>
                        <a:rPr lang="en-US" sz="18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1km</a:t>
                      </a:r>
                      <a:endParaRPr lang="en-US" sz="3200" b="0" i="0" u="none" strike="noStrike">
                        <a:effectLst/>
                        <a:latin typeface="Arial" panose="020B0604020202020204" pitchFamily="34" charset="0"/>
                      </a:endParaRPr>
                    </a:p>
                  </a:txBody>
                  <a:tcPr marL="93962" marR="93962" marT="130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50000"/>
                        </a:lnSpc>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MODIS(MYD13A2)</a:t>
                      </a:r>
                      <a:endParaRPr lang="en-US" sz="3200" b="0" i="0" u="none" strike="noStrike" dirty="0">
                        <a:effectLst/>
                        <a:latin typeface="Arial" panose="020B0604020202020204" pitchFamily="34" charset="0"/>
                      </a:endParaRPr>
                    </a:p>
                  </a:txBody>
                  <a:tcPr marL="93962" marR="93962" marT="130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8290724"/>
                  </a:ext>
                </a:extLst>
              </a:tr>
              <a:tr h="508935">
                <a:tc>
                  <a:txBody>
                    <a:bodyPr/>
                    <a:lstStyle/>
                    <a:p>
                      <a:pPr marL="0" marR="0" algn="just" fontAlgn="t">
                        <a:lnSpc>
                          <a:spcPct val="150000"/>
                        </a:lnSpc>
                        <a:spcBef>
                          <a:spcPts val="0"/>
                        </a:spcBef>
                        <a:spcAft>
                          <a:spcPts val="0"/>
                        </a:spcAft>
                      </a:pPr>
                      <a:r>
                        <a:rPr lang="en-US" sz="1800" b="0" i="0" u="none" strike="noStrik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Demographic</a:t>
                      </a:r>
                      <a:endParaRPr lang="en-US" sz="3200" b="0" i="0" u="none" strike="noStrike">
                        <a:effectLst/>
                        <a:latin typeface="Arial" panose="020B0604020202020204" pitchFamily="34" charset="0"/>
                      </a:endParaRPr>
                    </a:p>
                  </a:txBody>
                  <a:tcPr marL="93962" marR="93962" marT="130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50000"/>
                        </a:lnSpc>
                        <a:spcBef>
                          <a:spcPts val="0"/>
                        </a:spcBef>
                        <a:spcAft>
                          <a:spcPts val="0"/>
                        </a:spcAft>
                      </a:pPr>
                      <a:r>
                        <a:rPr lang="en-US" sz="18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Population Density</a:t>
                      </a:r>
                      <a:endParaRPr lang="en-US" sz="3200" b="0" i="0" u="none" strike="noStrike">
                        <a:effectLst/>
                        <a:latin typeface="Arial" panose="020B0604020202020204" pitchFamily="34" charset="0"/>
                      </a:endParaRPr>
                    </a:p>
                  </a:txBody>
                  <a:tcPr marL="93962" marR="93962" marT="130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50000"/>
                        </a:lnSpc>
                        <a:spcBef>
                          <a:spcPts val="0"/>
                        </a:spcBef>
                        <a:spcAft>
                          <a:spcPts val="0"/>
                        </a:spcAft>
                      </a:pPr>
                      <a:r>
                        <a:rPr lang="en-US" sz="18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0.5°</a:t>
                      </a:r>
                      <a:endParaRPr lang="en-US" sz="3200" b="0" i="0" u="none" strike="noStrike">
                        <a:effectLst/>
                        <a:latin typeface="Arial" panose="020B0604020202020204" pitchFamily="34" charset="0"/>
                      </a:endParaRPr>
                    </a:p>
                  </a:txBody>
                  <a:tcPr marL="93962" marR="93962" marT="130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fontAlgn="t">
                        <a:lnSpc>
                          <a:spcPct val="150000"/>
                        </a:lnSpc>
                        <a:spcBef>
                          <a:spcPts val="0"/>
                        </a:spcBef>
                        <a:spcAft>
                          <a:spcPts val="0"/>
                        </a:spcAft>
                      </a:pPr>
                      <a:r>
                        <a:rPr lang="en-US" sz="18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SEDAC</a:t>
                      </a:r>
                      <a:endParaRPr lang="en-US" sz="3200" b="0" i="0" u="none" strike="noStrike" dirty="0">
                        <a:effectLst/>
                        <a:latin typeface="Arial" panose="020B0604020202020204" pitchFamily="34" charset="0"/>
                      </a:endParaRPr>
                    </a:p>
                  </a:txBody>
                  <a:tcPr marL="93962" marR="93962" marT="1305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3076050"/>
                  </a:ext>
                </a:extLst>
              </a:tr>
            </a:tbl>
          </a:graphicData>
        </a:graphic>
      </p:graphicFrame>
    </p:spTree>
    <p:extLst>
      <p:ext uri="{BB962C8B-B14F-4D97-AF65-F5344CB8AC3E}">
        <p14:creationId xmlns:p14="http://schemas.microsoft.com/office/powerpoint/2010/main" val="2216239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0377" y="1906389"/>
                <a:ext cx="11273050" cy="4630887"/>
              </a:xfrm>
            </p:spPr>
            <p:txBody>
              <a:bodyPr>
                <a:noAutofit/>
              </a:bodyPr>
              <a:lstStyle/>
              <a:p>
                <a:pPr lvl="1" algn="just">
                  <a:spcAft>
                    <a:spcPts val="120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GWSA has been computed using GRACE and GLDAS with the relation:</a:t>
                </a:r>
              </a:p>
              <a:p>
                <a:pPr marL="2571400" lvl="8" indent="0" algn="ctr">
                  <a:spcAft>
                    <a:spcPts val="1200"/>
                  </a:spcAft>
                  <a:buNone/>
                </a:pPr>
                <a:r>
                  <a:rPr lang="en-US" sz="1800" dirty="0">
                    <a:latin typeface="Arial" panose="020B0604020202020204" pitchFamily="34" charset="0"/>
                    <a:cs typeface="Arial" panose="020B0604020202020204" pitchFamily="34" charset="0"/>
                  </a:rPr>
                  <a:t>GWSA = TWSA – (SWE + SMA + CANA)</a:t>
                </a:r>
              </a:p>
              <a:p>
                <a:pPr marL="324000" lvl="1" indent="0" algn="just">
                  <a:spcAft>
                    <a:spcPts val="1200"/>
                  </a:spcAft>
                  <a:buNone/>
                </a:pPr>
                <a:r>
                  <a:rPr lang="en-US" sz="1400" dirty="0">
                    <a:latin typeface="Arial" panose="020B0604020202020204" pitchFamily="34" charset="0"/>
                    <a:cs typeface="Arial" panose="020B0604020202020204" pitchFamily="34" charset="0"/>
                  </a:rPr>
                  <a:t>TWSA: Terrestrial Water Storage Anomaly; SWE: Snow Water Equivalent; SMA: Soil Moisture Storage Anomaly; CANA: Canopy Storage Anomaly</a:t>
                </a:r>
              </a:p>
              <a:p>
                <a:pPr lvl="1"/>
                <a:r>
                  <a:rPr lang="en-US" sz="1800" b="1" dirty="0">
                    <a:latin typeface="Arial" panose="020B0604020202020204" pitchFamily="34" charset="0"/>
                    <a:cs typeface="Arial" panose="020B0604020202020204" pitchFamily="34" charset="0"/>
                  </a:rPr>
                  <a:t>Statistical Regression Analysis:</a:t>
                </a:r>
              </a:p>
              <a:p>
                <a:pPr lvl="2"/>
                <a:r>
                  <a:rPr lang="en-US" sz="1800" dirty="0">
                    <a:latin typeface="Arial" panose="020B0604020202020204" pitchFamily="34" charset="0"/>
                    <a:cs typeface="Arial" panose="020B0604020202020204" pitchFamily="34" charset="0"/>
                  </a:rPr>
                  <a:t>Ordinary Least Squares (OLS):</a:t>
                </a:r>
              </a:p>
              <a:p>
                <a:pPr marL="630000" lvl="2" indent="0" algn="ctr">
                  <a:buNone/>
                </a:pPr>
                <a14:m>
                  <m:oMath xmlns:m="http://schemas.openxmlformats.org/officeDocument/2006/math">
                    <m:sSub>
                      <m:sSubPr>
                        <m:ctrlPr>
                          <a:rPr lang="en-US" sz="1800" i="1"/>
                        </m:ctrlPr>
                      </m:sSubPr>
                      <m:e>
                        <m:r>
                          <a:rPr lang="en-US" sz="1800" i="1"/>
                          <m:t>𝑦</m:t>
                        </m:r>
                      </m:e>
                      <m:sub>
                        <m:r>
                          <a:rPr lang="en-US" sz="1800" i="1"/>
                          <m:t>𝑖</m:t>
                        </m:r>
                      </m:sub>
                    </m:sSub>
                    <m:r>
                      <a:rPr lang="en-US" sz="1800" i="1"/>
                      <m:t>= </m:t>
                    </m:r>
                    <m:sSub>
                      <m:sSubPr>
                        <m:ctrlPr>
                          <a:rPr lang="en-US" sz="1800" i="1"/>
                        </m:ctrlPr>
                      </m:sSubPr>
                      <m:e>
                        <m:r>
                          <a:rPr lang="en-US" sz="1800" i="1"/>
                          <m:t>𝛽</m:t>
                        </m:r>
                      </m:e>
                      <m:sub>
                        <m:r>
                          <a:rPr lang="en-US" sz="1800" i="1"/>
                          <m:t>𝑜</m:t>
                        </m:r>
                      </m:sub>
                    </m:sSub>
                    <m:r>
                      <a:rPr lang="en-US" sz="1800" i="1"/>
                      <m:t>+ </m:t>
                    </m:r>
                    <m:nary>
                      <m:naryPr>
                        <m:chr m:val="∑"/>
                        <m:limLoc m:val="subSup"/>
                        <m:ctrlPr>
                          <a:rPr lang="en-US" sz="1800" i="1"/>
                        </m:ctrlPr>
                      </m:naryPr>
                      <m:sub>
                        <m:r>
                          <a:rPr lang="en-US" sz="1800" i="1"/>
                          <m:t>𝑘</m:t>
                        </m:r>
                        <m:r>
                          <a:rPr lang="en-US" sz="1800" i="1"/>
                          <m:t>=1</m:t>
                        </m:r>
                      </m:sub>
                      <m:sup>
                        <m:r>
                          <a:rPr lang="en-US" sz="1800" i="1"/>
                          <m:t>𝑝</m:t>
                        </m:r>
                      </m:sup>
                      <m:e>
                        <m:sSub>
                          <m:sSubPr>
                            <m:ctrlPr>
                              <a:rPr lang="en-US" sz="1800" i="1"/>
                            </m:ctrlPr>
                          </m:sSubPr>
                          <m:e>
                            <m:r>
                              <a:rPr lang="en-US" sz="1800" i="1"/>
                              <m:t>𝛽</m:t>
                            </m:r>
                          </m:e>
                          <m:sub>
                            <m:r>
                              <a:rPr lang="en-US" sz="1800" i="1"/>
                              <m:t>𝑘</m:t>
                            </m:r>
                          </m:sub>
                        </m:sSub>
                        <m:sSub>
                          <m:sSubPr>
                            <m:ctrlPr>
                              <a:rPr lang="en-US" sz="1800" i="1"/>
                            </m:ctrlPr>
                          </m:sSubPr>
                          <m:e>
                            <m:r>
                              <a:rPr lang="en-US" sz="1800" i="1"/>
                              <m:t>𝑥</m:t>
                            </m:r>
                          </m:e>
                          <m:sub>
                            <m:r>
                              <a:rPr lang="en-US" sz="1800" i="1"/>
                              <m:t>𝑖𝑘</m:t>
                            </m:r>
                          </m:sub>
                        </m:sSub>
                        <m:r>
                          <a:rPr lang="en-US" sz="1800" i="1"/>
                          <m:t>+ </m:t>
                        </m:r>
                        <m:sSub>
                          <m:sSubPr>
                            <m:ctrlPr>
                              <a:rPr lang="en-US" sz="1800" i="1"/>
                            </m:ctrlPr>
                          </m:sSubPr>
                          <m:e>
                            <m:r>
                              <a:rPr lang="en-US" sz="1800" i="1"/>
                              <m:t>𝜀</m:t>
                            </m:r>
                          </m:e>
                          <m:sub>
                            <m:r>
                              <a:rPr lang="en-US" sz="1800" i="1"/>
                              <m:t>𝑖</m:t>
                            </m:r>
                          </m:sub>
                        </m:sSub>
                      </m:e>
                    </m:nary>
                  </m:oMath>
                </a14:m>
                <a:r>
                  <a:rPr lang="en-US" sz="1800" dirty="0">
                    <a:latin typeface="Arial" panose="020B0604020202020204" pitchFamily="34" charset="0"/>
                    <a:cs typeface="Arial" panose="020B0604020202020204" pitchFamily="34" charset="0"/>
                  </a:rPr>
                  <a:t> 			</a:t>
                </a:r>
              </a:p>
              <a:p>
                <a:pPr lvl="1" algn="just">
                  <a:spcAft>
                    <a:spcPts val="120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Geographically Weighted Regression (GWR)</a:t>
                </a:r>
              </a:p>
              <a:p>
                <a:pPr marL="324000" lvl="1" indent="0" algn="ctr">
                  <a:spcAft>
                    <a:spcPts val="1200"/>
                  </a:spcAft>
                  <a:buNone/>
                </a:pPr>
                <a14:m>
                  <m:oMath xmlns:m="http://schemas.openxmlformats.org/officeDocument/2006/math">
                    <m:sSub>
                      <m:sSubPr>
                        <m:ctrlPr>
                          <a:rPr lang="en-US" sz="1800" i="1"/>
                        </m:ctrlPr>
                      </m:sSubPr>
                      <m:e>
                        <m:r>
                          <a:rPr lang="en-US" sz="1800" i="1"/>
                          <m:t>𝑦</m:t>
                        </m:r>
                      </m:e>
                      <m:sub>
                        <m:r>
                          <a:rPr lang="en-US" sz="1800" i="1"/>
                          <m:t>𝑖</m:t>
                        </m:r>
                      </m:sub>
                    </m:sSub>
                    <m:r>
                      <a:rPr lang="en-US" sz="1800" i="1"/>
                      <m:t>= </m:t>
                    </m:r>
                    <m:sSub>
                      <m:sSubPr>
                        <m:ctrlPr>
                          <a:rPr lang="en-US" sz="1800" i="1"/>
                        </m:ctrlPr>
                      </m:sSubPr>
                      <m:e>
                        <m:r>
                          <a:rPr lang="en-US" sz="1800" i="1"/>
                          <m:t>𝛽</m:t>
                        </m:r>
                      </m:e>
                      <m:sub>
                        <m:r>
                          <a:rPr lang="en-US" sz="1800" i="1"/>
                          <m:t>0</m:t>
                        </m:r>
                      </m:sub>
                    </m:sSub>
                    <m:d>
                      <m:dPr>
                        <m:ctrlPr>
                          <a:rPr lang="en-US" sz="1800" i="1"/>
                        </m:ctrlPr>
                      </m:dPr>
                      <m:e>
                        <m:sSub>
                          <m:sSubPr>
                            <m:ctrlPr>
                              <a:rPr lang="en-US" sz="1800" i="1"/>
                            </m:ctrlPr>
                          </m:sSubPr>
                          <m:e>
                            <m:r>
                              <a:rPr lang="en-US" sz="1800" i="1"/>
                              <m:t>𝑢</m:t>
                            </m:r>
                          </m:e>
                          <m:sub>
                            <m:r>
                              <a:rPr lang="en-US" sz="1800" i="1"/>
                              <m:t>𝑖</m:t>
                            </m:r>
                          </m:sub>
                        </m:sSub>
                        <m:r>
                          <a:rPr lang="en-US" sz="1800" i="1"/>
                          <m:t>, </m:t>
                        </m:r>
                        <m:sSub>
                          <m:sSubPr>
                            <m:ctrlPr>
                              <a:rPr lang="en-US" sz="1800" i="1"/>
                            </m:ctrlPr>
                          </m:sSubPr>
                          <m:e>
                            <m:r>
                              <a:rPr lang="en-US" sz="1800" i="1"/>
                              <m:t>𝜐</m:t>
                            </m:r>
                          </m:e>
                          <m:sub>
                            <m:r>
                              <a:rPr lang="en-US" sz="1800" i="1"/>
                              <m:t>𝑖</m:t>
                            </m:r>
                          </m:sub>
                        </m:sSub>
                      </m:e>
                    </m:d>
                    <m:r>
                      <a:rPr lang="en-US" sz="1800" i="1"/>
                      <m:t>+ </m:t>
                    </m:r>
                    <m:nary>
                      <m:naryPr>
                        <m:chr m:val="∑"/>
                        <m:limLoc m:val="undOvr"/>
                        <m:ctrlPr>
                          <a:rPr lang="en-US" sz="1800" i="1"/>
                        </m:ctrlPr>
                      </m:naryPr>
                      <m:sub>
                        <m:r>
                          <a:rPr lang="en-US" sz="1800" i="1"/>
                          <m:t>𝑘</m:t>
                        </m:r>
                        <m:r>
                          <a:rPr lang="en-US" sz="1800" i="1"/>
                          <m:t>=1</m:t>
                        </m:r>
                      </m:sub>
                      <m:sup>
                        <m:r>
                          <a:rPr lang="en-US" sz="1800" i="1"/>
                          <m:t>𝑝</m:t>
                        </m:r>
                      </m:sup>
                      <m:e>
                        <m:sSub>
                          <m:sSubPr>
                            <m:ctrlPr>
                              <a:rPr lang="en-US" sz="1800" i="1"/>
                            </m:ctrlPr>
                          </m:sSubPr>
                          <m:e>
                            <m:r>
                              <a:rPr lang="en-US" sz="1800" i="1"/>
                              <m:t>𝛽</m:t>
                            </m:r>
                          </m:e>
                          <m:sub>
                            <m:r>
                              <a:rPr lang="en-US" sz="1800" i="1"/>
                              <m:t>𝑘</m:t>
                            </m:r>
                            <m:r>
                              <a:rPr lang="en-US" sz="1800" i="1"/>
                              <m:t> </m:t>
                            </m:r>
                          </m:sub>
                        </m:sSub>
                        <m:d>
                          <m:dPr>
                            <m:ctrlPr>
                              <a:rPr lang="en-US" sz="1800" i="1"/>
                            </m:ctrlPr>
                          </m:dPr>
                          <m:e>
                            <m:sSub>
                              <m:sSubPr>
                                <m:ctrlPr>
                                  <a:rPr lang="en-US" sz="1800" i="1"/>
                                </m:ctrlPr>
                              </m:sSubPr>
                              <m:e>
                                <m:r>
                                  <a:rPr lang="en-US" sz="1800" i="1"/>
                                  <m:t>𝑢</m:t>
                                </m:r>
                              </m:e>
                              <m:sub>
                                <m:r>
                                  <a:rPr lang="en-US" sz="1800" i="1"/>
                                  <m:t>𝑖</m:t>
                                </m:r>
                              </m:sub>
                            </m:sSub>
                            <m:r>
                              <a:rPr lang="en-US" sz="1800" i="1"/>
                              <m:t>, </m:t>
                            </m:r>
                            <m:sSub>
                              <m:sSubPr>
                                <m:ctrlPr>
                                  <a:rPr lang="en-US" sz="1800" i="1"/>
                                </m:ctrlPr>
                              </m:sSubPr>
                              <m:e>
                                <m:r>
                                  <a:rPr lang="en-US" sz="1800" i="1"/>
                                  <m:t>𝜐</m:t>
                                </m:r>
                              </m:e>
                              <m:sub>
                                <m:r>
                                  <a:rPr lang="en-US" sz="1800" i="1"/>
                                  <m:t>𝑖</m:t>
                                </m:r>
                              </m:sub>
                            </m:sSub>
                          </m:e>
                        </m:d>
                        <m:sSub>
                          <m:sSubPr>
                            <m:ctrlPr>
                              <a:rPr lang="en-US" sz="1800" i="1"/>
                            </m:ctrlPr>
                          </m:sSubPr>
                          <m:e>
                            <m:r>
                              <a:rPr lang="en-US" sz="1800" i="1"/>
                              <m:t>𝑥</m:t>
                            </m:r>
                          </m:e>
                          <m:sub>
                            <m:r>
                              <a:rPr lang="en-US" sz="1800" i="1"/>
                              <m:t>𝑖𝑘</m:t>
                            </m:r>
                          </m:sub>
                        </m:sSub>
                        <m:r>
                          <a:rPr lang="en-US" sz="1800" i="1"/>
                          <m:t>+ </m:t>
                        </m:r>
                        <m:sSub>
                          <m:sSubPr>
                            <m:ctrlPr>
                              <a:rPr lang="en-US" sz="1800" i="1"/>
                            </m:ctrlPr>
                          </m:sSubPr>
                          <m:e>
                            <m:r>
                              <a:rPr lang="en-US" sz="1800" i="1"/>
                              <m:t>𝜀</m:t>
                            </m:r>
                          </m:e>
                          <m:sub>
                            <m:r>
                              <a:rPr lang="en-US" sz="1800" i="1"/>
                              <m:t>𝑖</m:t>
                            </m:r>
                          </m:sub>
                        </m:sSub>
                      </m:e>
                    </m:nary>
                  </m:oMath>
                </a14:m>
                <a:r>
                  <a:rPr lang="en-US" sz="1800" dirty="0">
                    <a:latin typeface="Arial" panose="020B0604020202020204" pitchFamily="34" charset="0"/>
                    <a:cs typeface="Arial" panose="020B0604020202020204" pitchFamily="34" charset="0"/>
                  </a:rPr>
                  <a:t> </a:t>
                </a:r>
              </a:p>
              <a:p>
                <a:pPr lvl="1" algn="just">
                  <a:spcAft>
                    <a:spcPts val="120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Geographical Temporal Weighted Regression (GTWR)</a:t>
                </a:r>
              </a:p>
              <a:p>
                <a:pPr marL="324000" lvl="1" indent="0" algn="ctr">
                  <a:spcAft>
                    <a:spcPts val="1200"/>
                  </a:spcAft>
                  <a:buNone/>
                </a:pPr>
                <a14:m>
                  <m:oMath xmlns:m="http://schemas.openxmlformats.org/officeDocument/2006/math">
                    <m:sSub>
                      <m:sSubPr>
                        <m:ctrlPr>
                          <a:rPr lang="en-US" sz="1800" i="1"/>
                        </m:ctrlPr>
                      </m:sSubPr>
                      <m:e>
                        <m:r>
                          <a:rPr lang="en-US" sz="1800" i="1"/>
                          <m:t>𝑦</m:t>
                        </m:r>
                      </m:e>
                      <m:sub>
                        <m:r>
                          <a:rPr lang="en-US" sz="1800" i="1"/>
                          <m:t>𝑖</m:t>
                        </m:r>
                      </m:sub>
                    </m:sSub>
                    <m:r>
                      <a:rPr lang="en-US" sz="1800" i="1"/>
                      <m:t>= </m:t>
                    </m:r>
                    <m:sSub>
                      <m:sSubPr>
                        <m:ctrlPr>
                          <a:rPr lang="en-US" sz="1800" i="1"/>
                        </m:ctrlPr>
                      </m:sSubPr>
                      <m:e>
                        <m:r>
                          <a:rPr lang="en-US" sz="1800" i="1"/>
                          <m:t>𝛽</m:t>
                        </m:r>
                      </m:e>
                      <m:sub>
                        <m:r>
                          <a:rPr lang="en-US" sz="1800" i="1"/>
                          <m:t>0</m:t>
                        </m:r>
                      </m:sub>
                    </m:sSub>
                    <m:r>
                      <a:rPr lang="en-US" sz="1800" i="1"/>
                      <m:t>(</m:t>
                    </m:r>
                    <m:sSub>
                      <m:sSubPr>
                        <m:ctrlPr>
                          <a:rPr lang="en-US" sz="1800" i="1"/>
                        </m:ctrlPr>
                      </m:sSubPr>
                      <m:e>
                        <m:r>
                          <a:rPr lang="en-US" sz="1800" i="1"/>
                          <m:t>𝑢</m:t>
                        </m:r>
                      </m:e>
                      <m:sub>
                        <m:r>
                          <a:rPr lang="en-US" sz="1800" i="1"/>
                          <m:t>𝑖</m:t>
                        </m:r>
                      </m:sub>
                    </m:sSub>
                    <m:r>
                      <a:rPr lang="en-US" sz="1800" i="1"/>
                      <m:t>, </m:t>
                    </m:r>
                    <m:sSub>
                      <m:sSubPr>
                        <m:ctrlPr>
                          <a:rPr lang="en-US" sz="1800" i="1"/>
                        </m:ctrlPr>
                      </m:sSubPr>
                      <m:e>
                        <m:r>
                          <a:rPr lang="en-US" sz="1800" i="1"/>
                          <m:t>𝑣</m:t>
                        </m:r>
                      </m:e>
                      <m:sub>
                        <m:r>
                          <a:rPr lang="en-US" sz="1800" i="1"/>
                          <m:t>𝑖</m:t>
                        </m:r>
                      </m:sub>
                    </m:sSub>
                    <m:r>
                      <a:rPr lang="en-US" sz="1800" i="1"/>
                      <m:t>, </m:t>
                    </m:r>
                    <m:sSub>
                      <m:sSubPr>
                        <m:ctrlPr>
                          <a:rPr lang="en-US" sz="1800" i="1"/>
                        </m:ctrlPr>
                      </m:sSubPr>
                      <m:e>
                        <m:r>
                          <a:rPr lang="en-US" sz="1800" i="1"/>
                          <m:t>𝑡</m:t>
                        </m:r>
                      </m:e>
                      <m:sub>
                        <m:r>
                          <a:rPr lang="en-US" sz="1800" i="1"/>
                          <m:t>𝑖</m:t>
                        </m:r>
                      </m:sub>
                    </m:sSub>
                    <m:r>
                      <a:rPr lang="en-US" sz="1800" i="1"/>
                      <m:t>)+ </m:t>
                    </m:r>
                    <m:nary>
                      <m:naryPr>
                        <m:chr m:val="∑"/>
                        <m:limLoc m:val="undOvr"/>
                        <m:ctrlPr>
                          <a:rPr lang="en-US" sz="1800" i="1"/>
                        </m:ctrlPr>
                      </m:naryPr>
                      <m:sub>
                        <m:r>
                          <a:rPr lang="en-US" sz="1800" i="1"/>
                          <m:t>𝑘</m:t>
                        </m:r>
                        <m:r>
                          <a:rPr lang="en-US" sz="1800" i="1"/>
                          <m:t>=1</m:t>
                        </m:r>
                      </m:sub>
                      <m:sup>
                        <m:r>
                          <a:rPr lang="en-US" sz="1800" i="1"/>
                          <m:t>𝑝</m:t>
                        </m:r>
                      </m:sup>
                      <m:e>
                        <m:sSub>
                          <m:sSubPr>
                            <m:ctrlPr>
                              <a:rPr lang="en-US" sz="1800" i="1"/>
                            </m:ctrlPr>
                          </m:sSubPr>
                          <m:e>
                            <m:r>
                              <a:rPr lang="en-US" sz="1800" i="1"/>
                              <m:t>𝛽</m:t>
                            </m:r>
                          </m:e>
                          <m:sub>
                            <m:r>
                              <a:rPr lang="en-US" sz="1800" i="1"/>
                              <m:t>𝑘</m:t>
                            </m:r>
                            <m:r>
                              <a:rPr lang="en-US" sz="1800" i="1"/>
                              <m:t> </m:t>
                            </m:r>
                          </m:sub>
                        </m:sSub>
                        <m:d>
                          <m:dPr>
                            <m:ctrlPr>
                              <a:rPr lang="en-US" sz="1800" i="1"/>
                            </m:ctrlPr>
                          </m:dPr>
                          <m:e>
                            <m:sSub>
                              <m:sSubPr>
                                <m:ctrlPr>
                                  <a:rPr lang="en-US" sz="1800" i="1"/>
                                </m:ctrlPr>
                              </m:sSubPr>
                              <m:e>
                                <m:r>
                                  <a:rPr lang="en-US" sz="1800" i="1"/>
                                  <m:t>𝑢</m:t>
                                </m:r>
                              </m:e>
                              <m:sub>
                                <m:r>
                                  <a:rPr lang="en-US" sz="1800" i="1"/>
                                  <m:t>𝑖</m:t>
                                </m:r>
                              </m:sub>
                            </m:sSub>
                            <m:r>
                              <a:rPr lang="en-US" sz="1800" i="1"/>
                              <m:t>, </m:t>
                            </m:r>
                            <m:sSub>
                              <m:sSubPr>
                                <m:ctrlPr>
                                  <a:rPr lang="en-US" sz="1800" i="1"/>
                                </m:ctrlPr>
                              </m:sSubPr>
                              <m:e>
                                <m:r>
                                  <a:rPr lang="en-US" sz="1800" i="1"/>
                                  <m:t>𝜐</m:t>
                                </m:r>
                              </m:e>
                              <m:sub>
                                <m:r>
                                  <a:rPr lang="en-US" sz="1800" i="1"/>
                                  <m:t>𝑖</m:t>
                                </m:r>
                              </m:sub>
                            </m:sSub>
                            <m:r>
                              <a:rPr lang="en-US" sz="1800" i="1"/>
                              <m:t>, </m:t>
                            </m:r>
                            <m:sSub>
                              <m:sSubPr>
                                <m:ctrlPr>
                                  <a:rPr lang="en-US" sz="1800" i="1"/>
                                </m:ctrlPr>
                              </m:sSubPr>
                              <m:e>
                                <m:r>
                                  <a:rPr lang="en-US" sz="1800" i="1"/>
                                  <m:t>𝑡</m:t>
                                </m:r>
                              </m:e>
                              <m:sub>
                                <m:r>
                                  <a:rPr lang="en-US" sz="1800" i="1"/>
                                  <m:t>𝑖</m:t>
                                </m:r>
                              </m:sub>
                            </m:sSub>
                          </m:e>
                        </m:d>
                        <m:sSub>
                          <m:sSubPr>
                            <m:ctrlPr>
                              <a:rPr lang="en-US" sz="1800" i="1"/>
                            </m:ctrlPr>
                          </m:sSubPr>
                          <m:e>
                            <m:r>
                              <a:rPr lang="en-US" sz="1800" i="1"/>
                              <m:t>𝑥</m:t>
                            </m:r>
                          </m:e>
                          <m:sub>
                            <m:r>
                              <a:rPr lang="en-US" sz="1800" i="1"/>
                              <m:t>𝑖𝑘</m:t>
                            </m:r>
                          </m:sub>
                        </m:sSub>
                        <m:r>
                          <a:rPr lang="en-US" sz="1800" i="1"/>
                          <m:t>+ </m:t>
                        </m:r>
                        <m:sSub>
                          <m:sSubPr>
                            <m:ctrlPr>
                              <a:rPr lang="en-US" sz="1800" i="1"/>
                            </m:ctrlPr>
                          </m:sSubPr>
                          <m:e>
                            <m:r>
                              <a:rPr lang="en-US" sz="1800" i="1"/>
                              <m:t>𝜀</m:t>
                            </m:r>
                          </m:e>
                          <m:sub>
                            <m:r>
                              <a:rPr lang="en-US" sz="1800" i="1"/>
                              <m:t>𝑖</m:t>
                            </m:r>
                          </m:sub>
                        </m:sSub>
                      </m:e>
                    </m:nary>
                  </m:oMath>
                </a14:m>
                <a:r>
                  <a:rPr lang="en-US" sz="1800" dirty="0"/>
                  <a:t> </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0377" y="1906389"/>
                <a:ext cx="11273050" cy="4630887"/>
              </a:xfrm>
              <a:blipFill>
                <a:blip r:embed="rId2"/>
                <a:stretch>
                  <a:fillRect t="-1845" r="-162" b="-15679"/>
                </a:stretch>
              </a:blipFill>
            </p:spPr>
            <p:txBody>
              <a:bodyPr/>
              <a:lstStyle/>
              <a:p>
                <a:r>
                  <a:rPr lang="en-US">
                    <a:noFill/>
                  </a:rPr>
                  <a:t> </a:t>
                </a:r>
              </a:p>
            </p:txBody>
          </p:sp>
        </mc:Fallback>
      </mc:AlternateContent>
    </p:spTree>
    <p:extLst>
      <p:ext uri="{BB962C8B-B14F-4D97-AF65-F5344CB8AC3E}">
        <p14:creationId xmlns:p14="http://schemas.microsoft.com/office/powerpoint/2010/main" val="329686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a:t>
            </a:r>
          </a:p>
        </p:txBody>
      </p:sp>
      <p:sp>
        <p:nvSpPr>
          <p:cNvPr id="3" name="Content Placeholder 2"/>
          <p:cNvSpPr>
            <a:spLocks noGrp="1"/>
          </p:cNvSpPr>
          <p:nvPr>
            <p:ph idx="1"/>
          </p:nvPr>
        </p:nvSpPr>
        <p:spPr>
          <a:xfrm>
            <a:off x="450377" y="1906389"/>
            <a:ext cx="11273050" cy="4630887"/>
          </a:xfrm>
        </p:spPr>
        <p:txBody>
          <a:bodyPr>
            <a:noAutofit/>
          </a:bodyPr>
          <a:lstStyle/>
          <a:p>
            <a:pPr lvl="1" algn="just"/>
            <a:r>
              <a:rPr lang="en-US" sz="2400" b="1" dirty="0"/>
              <a:t>Groundwater Management Index</a:t>
            </a:r>
            <a:endParaRPr lang="en-US" sz="2400" dirty="0"/>
          </a:p>
          <a:p>
            <a:pPr marL="324000" lvl="1" indent="0" algn="just">
              <a:buNone/>
            </a:pPr>
            <a:r>
              <a:rPr lang="en-US" sz="2400" dirty="0"/>
              <a:t>GTWR provides importance of individual controlling variables (Influence Factor) for GWSA and its temporal variation over time. The temporal variation (Controlling Trend) represents changing effect of a parameter in a region that mark rate of control over time, positive for improved efficiency with time and vice versa. This rate of change times importance of a parameter for a country has been used as a priority index value of an individual controlling factor for sustainability of GWSA. Sum of priority index values for a country has been used as Groundwater Management Index (GW-Management Index), showing an overall rank for management of controlling factor that support sustainability of GWSA. </a:t>
            </a:r>
          </a:p>
        </p:txBody>
      </p:sp>
    </p:spTree>
    <p:extLst>
      <p:ext uri="{BB962C8B-B14F-4D97-AF65-F5344CB8AC3E}">
        <p14:creationId xmlns:p14="http://schemas.microsoft.com/office/powerpoint/2010/main" val="2098139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0">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2">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9" name="Rectangle 18">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620" y="863695"/>
            <a:ext cx="3511233" cy="3779995"/>
          </a:xfrm>
        </p:spPr>
        <p:txBody>
          <a:bodyPr vert="horz" lIns="91440" tIns="45720" rIns="91440" bIns="45720" rtlCol="0" anchor="ctr">
            <a:normAutofit/>
          </a:bodyPr>
          <a:lstStyle/>
          <a:p>
            <a:pPr algn="ctr"/>
            <a:r>
              <a:rPr lang="en-US" sz="3600" dirty="0">
                <a:solidFill>
                  <a:srgbClr val="FFFFFF"/>
                </a:solidFill>
              </a:rPr>
              <a:t>Results and Discussion</a:t>
            </a:r>
            <a:br>
              <a:rPr lang="en-US" sz="3600" dirty="0">
                <a:solidFill>
                  <a:srgbClr val="FFFFFF"/>
                </a:solidFill>
              </a:rPr>
            </a:br>
            <a:br>
              <a:rPr lang="en-US" sz="3600" dirty="0">
                <a:solidFill>
                  <a:srgbClr val="FFFFFF"/>
                </a:solidFill>
              </a:rPr>
            </a:br>
            <a:br>
              <a:rPr lang="en-US" sz="3600" dirty="0">
                <a:solidFill>
                  <a:srgbClr val="FFFFFF"/>
                </a:solidFill>
              </a:rPr>
            </a:br>
            <a:r>
              <a:rPr lang="en-US" sz="3600" dirty="0">
                <a:solidFill>
                  <a:srgbClr val="FFFFFF"/>
                </a:solidFill>
              </a:rPr>
              <a:t> </a:t>
            </a:r>
            <a:r>
              <a:rPr lang="en-US" sz="1800" dirty="0">
                <a:effectLst/>
                <a:latin typeface="Times New Roman" panose="02020603050405020304" pitchFamily="18" charset="0"/>
                <a:ea typeface="Calibri" panose="020F0502020204030204" pitchFamily="34" charset="0"/>
              </a:rPr>
              <a:t>Accumulative Spatial Heterogeneity of GWSA over South Asia</a:t>
            </a:r>
            <a:endParaRPr lang="en-US" sz="3600" dirty="0"/>
          </a:p>
        </p:txBody>
      </p:sp>
      <p:sp>
        <p:nvSpPr>
          <p:cNvPr id="21" name="Rectangle 20">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4" name="Content Placeholder 3">
            <a:extLst>
              <a:ext uri="{FF2B5EF4-FFF2-40B4-BE49-F238E27FC236}">
                <a16:creationId xmlns:a16="http://schemas.microsoft.com/office/drawing/2014/main" id="{AE13BEF3-C9C6-3B37-6495-223FCA892B2E}"/>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9" b="2"/>
          <a:stretch/>
        </p:blipFill>
        <p:spPr bwMode="auto">
          <a:xfrm>
            <a:off x="4402363" y="298578"/>
            <a:ext cx="7688090" cy="6400800"/>
          </a:xfrm>
          <a:prstGeom prst="rect">
            <a:avLst/>
          </a:prstGeom>
          <a:noFill/>
        </p:spPr>
      </p:pic>
    </p:spTree>
    <p:extLst>
      <p:ext uri="{BB962C8B-B14F-4D97-AF65-F5344CB8AC3E}">
        <p14:creationId xmlns:p14="http://schemas.microsoft.com/office/powerpoint/2010/main" val="461931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9FC936C0-4624-438D-BDD0-6B296BD6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1" name="Rectangle 20">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620" y="863695"/>
            <a:ext cx="3511233" cy="3779995"/>
          </a:xfrm>
        </p:spPr>
        <p:txBody>
          <a:bodyPr vert="horz" lIns="91440" tIns="45720" rIns="91440" bIns="45720" rtlCol="0" anchor="ctr">
            <a:normAutofit/>
          </a:bodyPr>
          <a:lstStyle/>
          <a:p>
            <a:pPr algn="ctr">
              <a:lnSpc>
                <a:spcPct val="90000"/>
              </a:lnSpc>
            </a:pPr>
            <a:r>
              <a:rPr lang="en-US" sz="3600" dirty="0">
                <a:solidFill>
                  <a:srgbClr val="FFFFFF"/>
                </a:solidFill>
              </a:rPr>
              <a:t>Results and Discussion</a:t>
            </a:r>
            <a:br>
              <a:rPr lang="en-US" dirty="0">
                <a:solidFill>
                  <a:srgbClr val="FFFFFF"/>
                </a:solidFill>
              </a:rPr>
            </a:br>
            <a:br>
              <a:rPr lang="en-US" dirty="0">
                <a:solidFill>
                  <a:srgbClr val="FFFFFF"/>
                </a:solidFill>
              </a:rPr>
            </a:br>
            <a:br>
              <a:rPr lang="en-US" dirty="0"/>
            </a:br>
            <a:r>
              <a:rPr lang="en-US" dirty="0"/>
              <a:t> </a:t>
            </a:r>
            <a:br>
              <a:rPr lang="en-US" dirty="0"/>
            </a:br>
            <a:br>
              <a:rPr lang="en-US" dirty="0"/>
            </a:br>
            <a:r>
              <a:rPr lang="en-US" sz="1800" dirty="0">
                <a:effectLst/>
                <a:latin typeface="Times New Roman" panose="02020603050405020304" pitchFamily="18" charset="0"/>
                <a:ea typeface="Calibri" panose="020F0502020204030204" pitchFamily="34" charset="0"/>
              </a:rPr>
              <a:t>Temporal Variation of GWSA</a:t>
            </a:r>
            <a:endParaRPr lang="en-US" dirty="0"/>
          </a:p>
        </p:txBody>
      </p:sp>
      <p:sp>
        <p:nvSpPr>
          <p:cNvPr id="23" name="Rectangle 22">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pic>
        <p:nvPicPr>
          <p:cNvPr id="6" name="Content Placeholder 5">
            <a:extLst>
              <a:ext uri="{FF2B5EF4-FFF2-40B4-BE49-F238E27FC236}">
                <a16:creationId xmlns:a16="http://schemas.microsoft.com/office/drawing/2014/main" id="{20DBABDD-AC3C-C03F-8379-F0AE9FA86D1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812" r="1" b="1"/>
          <a:stretch/>
        </p:blipFill>
        <p:spPr bwMode="auto">
          <a:xfrm>
            <a:off x="4271730" y="186607"/>
            <a:ext cx="7797920" cy="6492240"/>
          </a:xfrm>
          <a:prstGeom prst="rect">
            <a:avLst/>
          </a:prstGeom>
          <a:noFill/>
        </p:spPr>
      </p:pic>
    </p:spTree>
    <p:extLst>
      <p:ext uri="{BB962C8B-B14F-4D97-AF65-F5344CB8AC3E}">
        <p14:creationId xmlns:p14="http://schemas.microsoft.com/office/powerpoint/2010/main" val="3208121068"/>
      </p:ext>
    </p:extLst>
  </p:cSld>
  <p:clrMapOvr>
    <a:masterClrMapping/>
  </p:clrMapOvr>
</p:sld>
</file>

<file path=ppt/theme/theme1.xml><?xml version="1.0" encoding="utf-8"?>
<a:theme xmlns:a="http://schemas.openxmlformats.org/drawingml/2006/main" name="Dividend">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F414A5477D46478353BF370E680E24" ma:contentTypeVersion="16" ma:contentTypeDescription="Create a new document." ma:contentTypeScope="" ma:versionID="4d0386aff07f95339980cb27cf61c1a7">
  <xsd:schema xmlns:xsd="http://www.w3.org/2001/XMLSchema" xmlns:xs="http://www.w3.org/2001/XMLSchema" xmlns:p="http://schemas.microsoft.com/office/2006/metadata/properties" xmlns:ns2="63b91fa1-1192-499e-9a43-16b72276a61b" xmlns:ns3="ab99840f-4a7d-4fcc-9a93-3cc56d00e024" xmlns:ns4="985ec44e-1bab-4c0b-9df0-6ba128686fc9" targetNamespace="http://schemas.microsoft.com/office/2006/metadata/properties" ma:root="true" ma:fieldsID="6df1b34b6ccb85e957ccc7c446bce10e" ns2:_="" ns3:_="" ns4:_="">
    <xsd:import namespace="63b91fa1-1192-499e-9a43-16b72276a61b"/>
    <xsd:import namespace="ab99840f-4a7d-4fcc-9a93-3cc56d00e024"/>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b91fa1-1192-499e-9a43-16b72276a6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b99840f-4a7d-4fcc-9a93-3cc56d00e02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547ecc92-2a99-4b2d-9bb7-9bb96c3663a1}" ma:internalName="TaxCatchAll" ma:showField="CatchAllData" ma:web="ab99840f-4a7d-4fcc-9a93-3cc56d00e0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2842B0-6976-4E5D-A0FF-3EFAC5C59752}"/>
</file>

<file path=customXml/itemProps2.xml><?xml version="1.0" encoding="utf-8"?>
<ds:datastoreItem xmlns:ds="http://schemas.openxmlformats.org/officeDocument/2006/customXml" ds:itemID="{1CC8D651-8D88-4C17-96BC-7BA26EC27109}"/>
</file>

<file path=docProps/app.xml><?xml version="1.0" encoding="utf-8"?>
<Properties xmlns="http://schemas.openxmlformats.org/officeDocument/2006/extended-properties" xmlns:vt="http://schemas.openxmlformats.org/officeDocument/2006/docPropsVTypes">
  <Template>CENSUS_PRESENTATION</Template>
  <TotalTime>17297</TotalTime>
  <Words>1013</Words>
  <Application>Microsoft Office PowerPoint</Application>
  <PresentationFormat>Widescreen</PresentationFormat>
  <Paragraphs>181</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Arial Black</vt:lpstr>
      <vt:lpstr>Calibri</vt:lpstr>
      <vt:lpstr>Gill Sans MT</vt:lpstr>
      <vt:lpstr>Times New Roman</vt:lpstr>
      <vt:lpstr>Wingdings</vt:lpstr>
      <vt:lpstr>Wingdings 2</vt:lpstr>
      <vt:lpstr>Dividend</vt:lpstr>
      <vt:lpstr> Space technology for water resource management and hydrology</vt:lpstr>
      <vt:lpstr>Introduction</vt:lpstr>
      <vt:lpstr>The purpose</vt:lpstr>
      <vt:lpstr>Study Area </vt:lpstr>
      <vt:lpstr>Datasets</vt:lpstr>
      <vt:lpstr>Methodology</vt:lpstr>
      <vt:lpstr>Methodology</vt:lpstr>
      <vt:lpstr>Results and Discussion    Accumulative Spatial Heterogeneity of GWSA over South Asia</vt:lpstr>
      <vt:lpstr>Results and Discussion      Temporal Variation of GWSA</vt:lpstr>
      <vt:lpstr>  Results and Discussion    Spatial Impact of controlling Factors on GWSA</vt:lpstr>
      <vt:lpstr>       Results and Discussion  Regional classification of Influence and management factors of GWSA </vt:lpstr>
      <vt:lpstr>Conclusions and recommendations</vt:lpstr>
      <vt:lpstr>Conclusions and recommendations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abeeha&amp;co</dc:creator>
  <cp:lastModifiedBy>Khalid Mahmood SPSC</cp:lastModifiedBy>
  <cp:revision>197</cp:revision>
  <dcterms:created xsi:type="dcterms:W3CDTF">2022-04-20T23:58:55Z</dcterms:created>
  <dcterms:modified xsi:type="dcterms:W3CDTF">2023-05-03T12:41:42Z</dcterms:modified>
</cp:coreProperties>
</file>